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9" r:id="rId33"/>
    <p:sldId id="287" r:id="rId34"/>
    <p:sldId id="288" r:id="rId35"/>
    <p:sldId id="290" r:id="rId36"/>
    <p:sldId id="291" r:id="rId37"/>
    <p:sldId id="292" r:id="rId38"/>
    <p:sldId id="293" r:id="rId39"/>
    <p:sldId id="294" r:id="rId40"/>
    <p:sldId id="306" r:id="rId41"/>
    <p:sldId id="298" r:id="rId42"/>
    <p:sldId id="295" r:id="rId43"/>
    <p:sldId id="296" r:id="rId44"/>
    <p:sldId id="297" r:id="rId45"/>
    <p:sldId id="299" r:id="rId46"/>
    <p:sldId id="300" r:id="rId47"/>
    <p:sldId id="301" r:id="rId48"/>
    <p:sldId id="302" r:id="rId49"/>
    <p:sldId id="303" r:id="rId50"/>
    <p:sldId id="304" r:id="rId51"/>
    <p:sldId id="305"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4" r:id="rId76"/>
    <p:sldId id="330" r:id="rId77"/>
    <p:sldId id="331" r:id="rId78"/>
    <p:sldId id="332" r:id="rId79"/>
    <p:sldId id="333" r:id="rId80"/>
    <p:sldId id="335" r:id="rId81"/>
    <p:sldId id="336" r:id="rId82"/>
    <p:sldId id="337" r:id="rId83"/>
    <p:sldId id="338" r:id="rId84"/>
    <p:sldId id="339" r:id="rId85"/>
    <p:sldId id="343" r:id="rId86"/>
    <p:sldId id="340" r:id="rId87"/>
    <p:sldId id="342" r:id="rId88"/>
    <p:sldId id="341"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Λουκάς Αναστασιάδης" initials="ΛΑ" lastIdx="4" clrIdx="0">
    <p:extLst>
      <p:ext uri="{19B8F6BF-5375-455C-9EA6-DF929625EA0E}">
        <p15:presenceInfo xmlns:p15="http://schemas.microsoft.com/office/powerpoint/2012/main" userId="32585cc367e29a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1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3T20:37:42.345" idx="3">
    <p:pos x="4437" y="2756"/>
    <p:text>Εγγραφή για πρώτη φορά</p:text>
    <p:extLst>
      <p:ext uri="{C676402C-5697-4E1C-873F-D02D1690AC5C}">
        <p15:threadingInfo xmlns:p15="http://schemas.microsoft.com/office/powerpoint/2012/main" timeZoneBias="-180"/>
      </p:ext>
    </p:extLst>
  </p:cm>
  <p:cm authorId="1" dt="2021-06-03T20:38:10.474" idx="4">
    <p:pos x="6952" y="1404"/>
    <p:text>'Ηδη εγγεγραμμένος χρήστης κάνει εγγραφή σε άλλο σέρβερ που βρίσκεται το bot</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2A8A4C-1979-431C-9E72-AC25626A68F8}" type="datetimeFigureOut">
              <a:rPr lang="el-GR" smtClean="0"/>
              <a:t>8/6/2021</a:t>
            </a:fld>
            <a:endParaRPr lang="el-GR"/>
          </a:p>
        </p:txBody>
      </p:sp>
      <p:sp>
        <p:nvSpPr>
          <p:cNvPr id="5" name="Footer Placeholder 4"/>
          <p:cNvSpPr>
            <a:spLocks noGrp="1"/>
          </p:cNvSpPr>
          <p:nvPr>
            <p:ph type="ftr" sz="quarter" idx="11"/>
          </p:nvPr>
        </p:nvSpPr>
        <p:spPr>
          <a:xfrm>
            <a:off x="1451579" y="329307"/>
            <a:ext cx="5626774" cy="309201"/>
          </a:xfrm>
        </p:spPr>
        <p:txBody>
          <a:bodyPr/>
          <a:lstStyle/>
          <a:p>
            <a:endParaRPr lang="el-GR"/>
          </a:p>
        </p:txBody>
      </p:sp>
      <p:sp>
        <p:nvSpPr>
          <p:cNvPr id="6" name="Slide Number Placeholder 5"/>
          <p:cNvSpPr>
            <a:spLocks noGrp="1"/>
          </p:cNvSpPr>
          <p:nvPr>
            <p:ph type="sldNum" sz="quarter" idx="12"/>
          </p:nvPr>
        </p:nvSpPr>
        <p:spPr>
          <a:xfrm>
            <a:off x="476834" y="798973"/>
            <a:ext cx="811019" cy="503578"/>
          </a:xfrm>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3317513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2A8A4C-1979-431C-9E72-AC25626A68F8}" type="datetimeFigureOut">
              <a:rPr lang="el-GR" smtClean="0"/>
              <a:t>8/6/2021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129693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2A8A4C-1979-431C-9E72-AC25626A68F8}" type="datetimeFigureOut">
              <a:rPr lang="el-GR" smtClean="0"/>
              <a:t>8/6/2021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22375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2A8A4C-1979-431C-9E72-AC25626A68F8}" type="datetimeFigureOut">
              <a:rPr lang="el-GR" smtClean="0"/>
              <a:t>8/6/2021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652156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2A8A4C-1979-431C-9E72-AC25626A68F8}" type="datetimeFigureOut">
              <a:rPr lang="el-GR" smtClean="0"/>
              <a:t>8/6/2021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124149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2A8A4C-1979-431C-9E72-AC25626A68F8}" type="datetimeFigureOut">
              <a:rPr lang="el-GR" smtClean="0"/>
              <a:t>8/6/2021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3321090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2A8A4C-1979-431C-9E72-AC25626A68F8}" type="datetimeFigureOut">
              <a:rPr lang="el-GR" smtClean="0"/>
              <a:t>8/6/2021</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1873650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2A8A4C-1979-431C-9E72-AC25626A68F8}" type="datetimeFigureOut">
              <a:rPr lang="el-GR" smtClean="0"/>
              <a:t>8/6/2021</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3678395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A8A4C-1979-431C-9E72-AC25626A68F8}" type="datetimeFigureOut">
              <a:rPr lang="el-GR" smtClean="0"/>
              <a:t>8/6/2021</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4040730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2A8A4C-1979-431C-9E72-AC25626A68F8}" type="datetimeFigureOut">
              <a:rPr lang="el-GR" smtClean="0"/>
              <a:t>8/6/2021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260315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22A8A4C-1979-431C-9E72-AC25626A68F8}" type="datetimeFigureOut">
              <a:rPr lang="el-GR" smtClean="0"/>
              <a:t>8/6/2021</a:t>
            </a:fld>
            <a:endParaRPr lang="el-GR"/>
          </a:p>
        </p:txBody>
      </p:sp>
      <p:sp>
        <p:nvSpPr>
          <p:cNvPr id="6" name="Footer Placeholder 5"/>
          <p:cNvSpPr>
            <a:spLocks noGrp="1"/>
          </p:cNvSpPr>
          <p:nvPr>
            <p:ph type="ftr" sz="quarter" idx="11"/>
          </p:nvPr>
        </p:nvSpPr>
        <p:spPr>
          <a:xfrm>
            <a:off x="1447382" y="318640"/>
            <a:ext cx="5541004" cy="320931"/>
          </a:xfrm>
        </p:spPr>
        <p:txBody>
          <a:bodyPr/>
          <a:lstStyle/>
          <a:p>
            <a:endParaRPr lang="el-GR"/>
          </a:p>
        </p:txBody>
      </p:sp>
      <p:sp>
        <p:nvSpPr>
          <p:cNvPr id="7" name="Slide Number Placeholder 6"/>
          <p:cNvSpPr>
            <a:spLocks noGrp="1"/>
          </p:cNvSpPr>
          <p:nvPr>
            <p:ph type="sldNum" sz="quarter" idx="12"/>
          </p:nvPr>
        </p:nvSpPr>
        <p:spPr/>
        <p:txBody>
          <a:bodyPr/>
          <a:lstStyle/>
          <a:p>
            <a:fld id="{C272EFB1-E12D-4871-B397-A84BFA5D45E5}" type="slidenum">
              <a:rPr lang="el-GR" smtClean="0"/>
              <a:t>‹#›</a:t>
            </a:fld>
            <a:endParaRPr lang="el-GR"/>
          </a:p>
        </p:txBody>
      </p:sp>
    </p:spTree>
    <p:extLst>
      <p:ext uri="{BB962C8B-B14F-4D97-AF65-F5344CB8AC3E}">
        <p14:creationId xmlns:p14="http://schemas.microsoft.com/office/powerpoint/2010/main" val="3459491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2A8A4C-1979-431C-9E72-AC25626A68F8}" type="datetimeFigureOut">
              <a:rPr lang="el-GR" smtClean="0"/>
              <a:t>8/6/2021</a:t>
            </a:fld>
            <a:endParaRPr lang="el-GR"/>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272EFB1-E12D-4871-B397-A84BFA5D45E5}" type="slidenum">
              <a:rPr lang="el-GR" smtClean="0"/>
              <a:t>‹#›</a:t>
            </a:fld>
            <a:endParaRPr lang="el-GR"/>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64134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comments" Target="../comments/comment1.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FABFA1D-C45F-4BEC-BB6B-17B3CB6AAF22}"/>
              </a:ext>
            </a:extLst>
          </p:cNvPr>
          <p:cNvSpPr>
            <a:spLocks noGrp="1" noChangeArrowheads="1"/>
          </p:cNvSpPr>
          <p:nvPr>
            <p:ph type="ctrTitle"/>
          </p:nvPr>
        </p:nvSpPr>
        <p:spPr bwMode="auto">
          <a:xfrm>
            <a:off x="596297" y="377479"/>
            <a:ext cx="1123955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l-GR" altLang="el-GR" sz="3200" b="1" i="0" u="none" strike="noStrike" cap="none" normalizeH="0" baseline="0" dirty="0">
                <a:ln>
                  <a:noFill/>
                </a:ln>
                <a:solidFill>
                  <a:schemeClr val="accent1">
                    <a:lumMod val="60000"/>
                    <a:lumOff val="40000"/>
                  </a:schemeClr>
                </a:solidFill>
                <a:effectLst/>
                <a:latin typeface="Arial Unicode MS"/>
                <a:ea typeface="Times New Roman" panose="02020603050405020304" pitchFamily="18" charset="0"/>
                <a:cs typeface="Courier New" panose="02070309020205020404" pitchFamily="49" charset="0"/>
              </a:rPr>
              <a:t>Το </a:t>
            </a:r>
            <a:r>
              <a:rPr kumimoji="0" lang="en-US" altLang="el-GR" sz="3200" b="1" i="0" u="none" strike="noStrike" cap="none" normalizeH="0" baseline="0" dirty="0">
                <a:ln>
                  <a:noFill/>
                </a:ln>
                <a:solidFill>
                  <a:schemeClr val="accent1">
                    <a:lumMod val="60000"/>
                    <a:lumOff val="40000"/>
                  </a:schemeClr>
                </a:solidFill>
                <a:effectLst/>
                <a:latin typeface="Arial Unicode MS"/>
                <a:ea typeface="Times New Roman" panose="02020603050405020304" pitchFamily="18" charset="0"/>
                <a:cs typeface="Courier New" panose="02070309020205020404" pitchFamily="49" charset="0"/>
              </a:rPr>
              <a:t>DISCORD </a:t>
            </a:r>
            <a:r>
              <a:rPr kumimoji="0" lang="el-GR" altLang="el-GR" sz="3200" b="1" i="0" u="none" strike="noStrike" cap="none" normalizeH="0" baseline="0" dirty="0">
                <a:ln>
                  <a:noFill/>
                </a:ln>
                <a:solidFill>
                  <a:schemeClr val="accent1">
                    <a:lumMod val="60000"/>
                    <a:lumOff val="40000"/>
                  </a:schemeClr>
                </a:solidFill>
                <a:effectLst/>
                <a:latin typeface="Arial Unicode MS"/>
                <a:ea typeface="Times New Roman" panose="02020603050405020304" pitchFamily="18" charset="0"/>
                <a:cs typeface="Courier New" panose="02070309020205020404" pitchFamily="49" charset="0"/>
              </a:rPr>
              <a:t>,μια καλή διέξοδος  της ευέλικτης μάθησης.</a:t>
            </a:r>
            <a:r>
              <a:rPr kumimoji="0" lang="el-GR" altLang="el-GR" sz="3200" b="0" i="0" u="none" strike="noStrike" cap="none" normalizeH="0" baseline="0" dirty="0">
                <a:ln>
                  <a:noFill/>
                </a:ln>
                <a:solidFill>
                  <a:schemeClr val="accent1">
                    <a:lumMod val="60000"/>
                    <a:lumOff val="40000"/>
                  </a:schemeClr>
                </a:solidFill>
                <a:effectLst/>
              </a:rPr>
              <a:t> </a:t>
            </a:r>
            <a:endParaRPr kumimoji="0" lang="el-GR" altLang="el-GR" sz="3200" b="0" i="0" u="none" strike="noStrike" cap="none" normalizeH="0" baseline="0" dirty="0">
              <a:ln>
                <a:noFill/>
              </a:ln>
              <a:solidFill>
                <a:schemeClr val="accent1">
                  <a:lumMod val="60000"/>
                  <a:lumOff val="40000"/>
                </a:schemeClr>
              </a:solidFill>
              <a:effectLst/>
              <a:latin typeface="Arial" panose="020B0604020202020204" pitchFamily="34" charset="0"/>
            </a:endParaRPr>
          </a:p>
        </p:txBody>
      </p:sp>
      <p:sp>
        <p:nvSpPr>
          <p:cNvPr id="3" name="Subtitle 2">
            <a:extLst>
              <a:ext uri="{FF2B5EF4-FFF2-40B4-BE49-F238E27FC236}">
                <a16:creationId xmlns:a16="http://schemas.microsoft.com/office/drawing/2014/main" id="{412B2131-CAC9-41BD-95E5-BC2811AB1D72}"/>
              </a:ext>
            </a:extLst>
          </p:cNvPr>
          <p:cNvSpPr>
            <a:spLocks noGrp="1"/>
          </p:cNvSpPr>
          <p:nvPr>
            <p:ph type="subTitle" idx="1"/>
          </p:nvPr>
        </p:nvSpPr>
        <p:spPr>
          <a:xfrm>
            <a:off x="1727200" y="4403210"/>
            <a:ext cx="8608291" cy="1702026"/>
          </a:xfrm>
        </p:spPr>
        <p:txBody>
          <a:bodyPr>
            <a:noAutofit/>
          </a:bodyPr>
          <a:lstStyle/>
          <a:p>
            <a:r>
              <a:rPr lang="el-GR" sz="2400" dirty="0">
                <a:solidFill>
                  <a:schemeClr val="accent4"/>
                </a:solidFill>
              </a:rPr>
              <a:t>Όνομα : λουκασ</a:t>
            </a:r>
          </a:p>
          <a:p>
            <a:r>
              <a:rPr lang="el-GR" sz="2400" dirty="0">
                <a:solidFill>
                  <a:schemeClr val="accent4"/>
                </a:solidFill>
              </a:rPr>
              <a:t>Επίθετο : Αναστασιαδης</a:t>
            </a:r>
          </a:p>
          <a:p>
            <a:r>
              <a:rPr lang="el-GR" sz="2400" dirty="0">
                <a:solidFill>
                  <a:schemeClr val="accent4"/>
                </a:solidFill>
              </a:rPr>
              <a:t>ΑΕΜ : 2333</a:t>
            </a:r>
          </a:p>
        </p:txBody>
      </p:sp>
      <p:pic>
        <p:nvPicPr>
          <p:cNvPr id="6" name="Picture 5">
            <a:extLst>
              <a:ext uri="{FF2B5EF4-FFF2-40B4-BE49-F238E27FC236}">
                <a16:creationId xmlns:a16="http://schemas.microsoft.com/office/drawing/2014/main" id="{A6FDA9D6-3A7F-4825-8F74-D355568DBB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33436" y="1274617"/>
            <a:ext cx="5696528" cy="3045465"/>
          </a:xfrm>
          <a:prstGeom prst="rect">
            <a:avLst/>
          </a:prstGeom>
          <a:noFill/>
          <a:ln>
            <a:noFill/>
          </a:ln>
        </p:spPr>
      </p:pic>
    </p:spTree>
    <p:extLst>
      <p:ext uri="{BB962C8B-B14F-4D97-AF65-F5344CB8AC3E}">
        <p14:creationId xmlns:p14="http://schemas.microsoft.com/office/powerpoint/2010/main" val="2881836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C18F-01C1-4CF9-8A38-BA3C8C1403DD}"/>
              </a:ext>
            </a:extLst>
          </p:cNvPr>
          <p:cNvSpPr>
            <a:spLocks noGrp="1"/>
          </p:cNvSpPr>
          <p:nvPr>
            <p:ph type="title"/>
          </p:nvPr>
        </p:nvSpPr>
        <p:spPr>
          <a:xfrm>
            <a:off x="1451579" y="329753"/>
            <a:ext cx="9291215" cy="1072327"/>
          </a:xfrm>
        </p:spPr>
        <p:txBody>
          <a:bodyPr/>
          <a:lstStyle/>
          <a:p>
            <a:r>
              <a:rPr lang="el-GR" dirty="0"/>
              <a:t>Εργαλεια προγραμματιστη</a:t>
            </a:r>
          </a:p>
        </p:txBody>
      </p:sp>
      <p:pic>
        <p:nvPicPr>
          <p:cNvPr id="4" name="Content Placeholder 3">
            <a:extLst>
              <a:ext uri="{FF2B5EF4-FFF2-40B4-BE49-F238E27FC236}">
                <a16:creationId xmlns:a16="http://schemas.microsoft.com/office/drawing/2014/main" id="{7D761E54-E115-49F6-8262-3EF08CE1FBB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5987" y="1564640"/>
            <a:ext cx="4888493" cy="2407558"/>
          </a:xfrm>
          <a:prstGeom prst="rect">
            <a:avLst/>
          </a:prstGeom>
          <a:noFill/>
          <a:ln>
            <a:noFill/>
          </a:ln>
        </p:spPr>
      </p:pic>
      <p:pic>
        <p:nvPicPr>
          <p:cNvPr id="5" name="Picture 4">
            <a:extLst>
              <a:ext uri="{FF2B5EF4-FFF2-40B4-BE49-F238E27FC236}">
                <a16:creationId xmlns:a16="http://schemas.microsoft.com/office/drawing/2014/main" id="{C6710B84-BBF0-4CB5-ADAC-FCA0E0D6DA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57275" y="3526602"/>
            <a:ext cx="3980180" cy="2051050"/>
          </a:xfrm>
          <a:prstGeom prst="rect">
            <a:avLst/>
          </a:prstGeom>
          <a:noFill/>
          <a:ln>
            <a:noFill/>
          </a:ln>
        </p:spPr>
      </p:pic>
      <p:pic>
        <p:nvPicPr>
          <p:cNvPr id="6" name="Picture 5">
            <a:extLst>
              <a:ext uri="{FF2B5EF4-FFF2-40B4-BE49-F238E27FC236}">
                <a16:creationId xmlns:a16="http://schemas.microsoft.com/office/drawing/2014/main" id="{AEE883D0-BE2B-40DB-980C-EB5B695C53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5986" y="4190812"/>
            <a:ext cx="4421133" cy="1742628"/>
          </a:xfrm>
          <a:prstGeom prst="rect">
            <a:avLst/>
          </a:prstGeom>
          <a:noFill/>
          <a:ln>
            <a:noFill/>
          </a:ln>
        </p:spPr>
      </p:pic>
      <p:pic>
        <p:nvPicPr>
          <p:cNvPr id="8" name="Picture 7">
            <a:extLst>
              <a:ext uri="{FF2B5EF4-FFF2-40B4-BE49-F238E27FC236}">
                <a16:creationId xmlns:a16="http://schemas.microsoft.com/office/drawing/2014/main" id="{72D51C8D-9247-43D9-8DEA-5529D400B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4565" y="2002378"/>
            <a:ext cx="1219200" cy="1219200"/>
          </a:xfrm>
          <a:prstGeom prst="rect">
            <a:avLst/>
          </a:prstGeom>
        </p:spPr>
      </p:pic>
    </p:spTree>
    <p:extLst>
      <p:ext uri="{BB962C8B-B14F-4D97-AF65-F5344CB8AC3E}">
        <p14:creationId xmlns:p14="http://schemas.microsoft.com/office/powerpoint/2010/main" val="17727188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360B-8E03-4D86-A082-122F37EC8D93}"/>
              </a:ext>
            </a:extLst>
          </p:cNvPr>
          <p:cNvSpPr>
            <a:spLocks noGrp="1"/>
          </p:cNvSpPr>
          <p:nvPr>
            <p:ph type="title"/>
          </p:nvPr>
        </p:nvSpPr>
        <p:spPr>
          <a:xfrm>
            <a:off x="940905" y="344557"/>
            <a:ext cx="9912625" cy="1020417"/>
          </a:xfrm>
        </p:spPr>
        <p:txBody>
          <a:bodyPr/>
          <a:lstStyle/>
          <a:p>
            <a:r>
              <a:rPr lang="el-GR" dirty="0"/>
              <a:t>Η </a:t>
            </a:r>
            <a:r>
              <a:rPr lang="en-US" dirty="0" err="1"/>
              <a:t>rr</a:t>
            </a:r>
            <a:endParaRPr lang="el-GR" dirty="0"/>
          </a:p>
        </p:txBody>
      </p:sp>
      <p:sp>
        <p:nvSpPr>
          <p:cNvPr id="3" name="Content Placeholder 2">
            <a:extLst>
              <a:ext uri="{FF2B5EF4-FFF2-40B4-BE49-F238E27FC236}">
                <a16:creationId xmlns:a16="http://schemas.microsoft.com/office/drawing/2014/main" id="{59DDC3ED-0EBD-4125-A3A2-B04610CA1B59}"/>
              </a:ext>
            </a:extLst>
          </p:cNvPr>
          <p:cNvSpPr>
            <a:spLocks noGrp="1"/>
          </p:cNvSpPr>
          <p:nvPr>
            <p:ph idx="1"/>
          </p:nvPr>
        </p:nvSpPr>
        <p:spPr>
          <a:xfrm>
            <a:off x="702365" y="1603514"/>
            <a:ext cx="10721008" cy="4449968"/>
          </a:xfrm>
        </p:spPr>
        <p:txBody>
          <a:bodyPr>
            <a:normAutofit/>
          </a:bodyPr>
          <a:lstStyle/>
          <a:p>
            <a:pPr marL="0" indent="0">
              <a:buNone/>
            </a:pPr>
            <a:r>
              <a:rPr lang="el-GR" sz="1800" dirty="0">
                <a:effectLst/>
                <a:latin typeface="Arial" panose="020B0604020202020204" pitchFamily="34" charset="0"/>
                <a:ea typeface="Times New Roman" panose="02020603050405020304" pitchFamily="18" charset="0"/>
              </a:rPr>
              <a:t>Το όνομά της προέρχεται από τα αρχικά </a:t>
            </a:r>
            <a:r>
              <a:rPr lang="en-US" sz="1800" dirty="0">
                <a:effectLst/>
                <a:latin typeface="Arial" panose="020B0604020202020204" pitchFamily="34" charset="0"/>
                <a:ea typeface="Times New Roman" panose="02020603050405020304" pitchFamily="18" charset="0"/>
              </a:rPr>
              <a:t>reaction roles</a:t>
            </a:r>
            <a:r>
              <a:rPr lang="el-GR" sz="1800" dirty="0">
                <a:effectLst/>
                <a:latin typeface="Arial" panose="020B0604020202020204" pitchFamily="34" charset="0"/>
                <a:ea typeface="Times New Roman" panose="02020603050405020304" pitchFamily="18" charset="0"/>
              </a:rPr>
              <a:t> , που σημαίνει ρόλοι αντιδράσεων. Σκοπός της είναι να δημιουργήσει ένα πίνακα ρόλων-αντιδράσεων. Η διαμόρφωση του πίνακα γίνεται με βάση τις επιλογές αυτού που καλεί την εντολή,ο οποίος πρέπει να έχει δικαιώματα διαχειριστή</a:t>
            </a:r>
            <a:r>
              <a:rPr lang="en-US" sz="1800" dirty="0">
                <a:effectLst/>
                <a:latin typeface="Arial" panose="020B0604020202020204" pitchFamily="34" charset="0"/>
                <a:ea typeface="Times New Roman" panose="02020603050405020304" pitchFamily="18" charset="0"/>
              </a:rPr>
              <a:t>.</a:t>
            </a:r>
            <a:r>
              <a:rPr lang="el-GR" sz="1800" dirty="0">
                <a:effectLst/>
                <a:latin typeface="Arial" panose="020B0604020202020204" pitchFamily="34" charset="0"/>
                <a:ea typeface="Times New Roman" panose="02020603050405020304" pitchFamily="18" charset="0"/>
              </a:rPr>
              <a:t> Αφού δώσει ένα τίτλο και μια περιγραφή ,η οποία μπορεί να είναι και κενή αν το επιθυμεί,για το πίνακα αρχίζει να αντιστοιχίσει ρόλους με εμότζι. Κατα την διάρκεια της αντιστοίχισης ο χρήστης έχει την επιλογή να ακυρώσει τη διαδικασία με την εντολή ‘</a:t>
            </a:r>
            <a:r>
              <a:rPr lang="en-US" sz="1800" dirty="0">
                <a:effectLst/>
                <a:latin typeface="Arial" panose="020B0604020202020204" pitchFamily="34" charset="0"/>
                <a:ea typeface="Times New Roman" panose="02020603050405020304" pitchFamily="18" charset="0"/>
              </a:rPr>
              <a:t>cancel</a:t>
            </a:r>
            <a:r>
              <a:rPr lang="el-GR" sz="1800" dirty="0">
                <a:effectLst/>
                <a:latin typeface="Arial" panose="020B0604020202020204" pitchFamily="34" charset="0"/>
                <a:ea typeface="Times New Roman" panose="02020603050405020304" pitchFamily="18" charset="0"/>
              </a:rPr>
              <a:t>’ ή να την επικυρώσει με τις επιλογές που έκανε με τη λέξη ‘</a:t>
            </a:r>
            <a:r>
              <a:rPr lang="en-US" sz="1800" dirty="0">
                <a:effectLst/>
                <a:latin typeface="Arial" panose="020B0604020202020204" pitchFamily="34" charset="0"/>
                <a:ea typeface="Times New Roman" panose="02020603050405020304" pitchFamily="18" charset="0"/>
              </a:rPr>
              <a:t>done</a:t>
            </a:r>
            <a:r>
              <a:rPr lang="el-GR" sz="1800" dirty="0">
                <a:effectLst/>
                <a:latin typeface="Arial" panose="020B0604020202020204" pitchFamily="34" charset="0"/>
                <a:ea typeface="Times New Roman" panose="02020603050405020304" pitchFamily="18" charset="0"/>
              </a:rPr>
              <a:t>’ . Η διαδικασία επικυρώνεται μόνη της αν οι ρόλοι υπερβούν τους δεκαπέντε που είναι το όριο. Αφού ο πίνακας σχηματιστεί οι υπόλοιποι χρήστες μπορούν με αντιδράσεις να επιλέξουν τους ρόλους που θέλουν.</a:t>
            </a:r>
            <a:endParaRPr lang="el-GR" dirty="0"/>
          </a:p>
        </p:txBody>
      </p:sp>
    </p:spTree>
    <p:extLst>
      <p:ext uri="{BB962C8B-B14F-4D97-AF65-F5344CB8AC3E}">
        <p14:creationId xmlns:p14="http://schemas.microsoft.com/office/powerpoint/2010/main" val="42115881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A9DB-9395-4157-B528-10F94F0EA104}"/>
              </a:ext>
            </a:extLst>
          </p:cNvPr>
          <p:cNvSpPr>
            <a:spLocks noGrp="1"/>
          </p:cNvSpPr>
          <p:nvPr>
            <p:ph type="title"/>
          </p:nvPr>
        </p:nvSpPr>
        <p:spPr>
          <a:xfrm>
            <a:off x="861391" y="357809"/>
            <a:ext cx="9881403" cy="954156"/>
          </a:xfrm>
        </p:spPr>
        <p:txBody>
          <a:bodyPr>
            <a:normAutofit/>
          </a:bodyPr>
          <a:lstStyle/>
          <a:p>
            <a:r>
              <a:rPr lang="el-GR" dirty="0"/>
              <a:t>Παραδειγμα χρησης </a:t>
            </a:r>
            <a:r>
              <a:rPr lang="en-US" dirty="0"/>
              <a:t>RR(1/3)</a:t>
            </a:r>
            <a:endParaRPr lang="el-GR" dirty="0"/>
          </a:p>
        </p:txBody>
      </p:sp>
      <p:sp>
        <p:nvSpPr>
          <p:cNvPr id="3" name="Content Placeholder 2">
            <a:extLst>
              <a:ext uri="{FF2B5EF4-FFF2-40B4-BE49-F238E27FC236}">
                <a16:creationId xmlns:a16="http://schemas.microsoft.com/office/drawing/2014/main" id="{FEE39321-BCCF-4FD3-A398-D4878643306A}"/>
              </a:ext>
            </a:extLst>
          </p:cNvPr>
          <p:cNvSpPr>
            <a:spLocks noGrp="1"/>
          </p:cNvSpPr>
          <p:nvPr>
            <p:ph idx="1"/>
          </p:nvPr>
        </p:nvSpPr>
        <p:spPr>
          <a:xfrm>
            <a:off x="1205949" y="1550504"/>
            <a:ext cx="9289773" cy="1798022"/>
          </a:xfrm>
        </p:spPr>
        <p:txBody>
          <a:bodyPr>
            <a:normAutofit fontScale="85000" lnSpcReduction="20000"/>
          </a:bodyPr>
          <a:lstStyle/>
          <a:p>
            <a:pPr marL="0" indent="0">
              <a:buNone/>
            </a:pPr>
            <a:r>
              <a:rPr lang="el-GR" sz="1800" dirty="0">
                <a:effectLst/>
                <a:latin typeface="Arial" panose="020B0604020202020204" pitchFamily="34" charset="0"/>
                <a:ea typeface="Times New Roman" panose="02020603050405020304" pitchFamily="18" charset="0"/>
              </a:rPr>
              <a:t>Έστω ότι στο σέρβερ δημιουργούνται τέσσερα κανάλια ,σε μια καινούρια κατηγορία με το όνομα ‘χρώματα’, και έχουν ρυθμιστεί έτσι ώστε στο καθένα από αυτά να αναλογεί ένας ρόλος. Έστω ότι αυτοί οι ρόλοι έχουν τα ονόματα χρωμάτων . Μπλε , πράσινο , κόκκινο και πορτοκαλί</a:t>
            </a:r>
            <a:r>
              <a:rPr lang="en-US" sz="1800" dirty="0">
                <a:effectLst/>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Πατώντας δεξί κλικ πάνω στο πρώτο κανάλι με το όνομα μπλε γίνεται επιλογή της μετάβασης στις ρυθμίσεις</a:t>
            </a:r>
            <a:r>
              <a:rPr lang="en-US" sz="1800" dirty="0">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Στο ρόλο </a:t>
            </a:r>
            <a:r>
              <a:rPr lang="en-US" sz="1800" dirty="0">
                <a:effectLst/>
                <a:latin typeface="Arial" panose="020B0604020202020204" pitchFamily="34" charset="0"/>
                <a:ea typeface="Times New Roman" panose="02020603050405020304" pitchFamily="18" charset="0"/>
              </a:rPr>
              <a:t>everyone</a:t>
            </a:r>
            <a:r>
              <a:rPr lang="el-GR" sz="1800" dirty="0">
                <a:effectLst/>
                <a:latin typeface="Arial" panose="020B0604020202020204" pitchFamily="34" charset="0"/>
                <a:ea typeface="Times New Roman" panose="02020603050405020304" pitchFamily="18" charset="0"/>
              </a:rPr>
              <a:t> όλα επιλέγονται με χ για να μην έχει πρόσβαση ο οποισδήποτε στο κανάλι αυτό . Έπειτα προστίθεται ο ρόλος ‘μπλε’ και ρυθμίζεται ανάλογα.Το ίδιο γίνεται και για τα υπόλοιπα κανάλια</a:t>
            </a:r>
            <a:r>
              <a:rPr lang="en-US" sz="1800" dirty="0">
                <a:effectLst/>
                <a:latin typeface="Arial" panose="020B0604020202020204" pitchFamily="34" charset="0"/>
                <a:ea typeface="Times New Roman" panose="02020603050405020304" pitchFamily="18" charset="0"/>
              </a:rPr>
              <a:t>.</a:t>
            </a:r>
            <a:endParaRPr lang="el-GR" dirty="0"/>
          </a:p>
        </p:txBody>
      </p:sp>
      <p:pic>
        <p:nvPicPr>
          <p:cNvPr id="5" name="Picture 4">
            <a:extLst>
              <a:ext uri="{FF2B5EF4-FFF2-40B4-BE49-F238E27FC236}">
                <a16:creationId xmlns:a16="http://schemas.microsoft.com/office/drawing/2014/main" id="{1FF4D463-8B16-41BE-9774-060022DF29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20546" y="3696114"/>
            <a:ext cx="5357236" cy="2207727"/>
          </a:xfrm>
          <a:prstGeom prst="rect">
            <a:avLst/>
          </a:prstGeom>
          <a:noFill/>
          <a:ln>
            <a:noFill/>
          </a:ln>
        </p:spPr>
      </p:pic>
      <p:pic>
        <p:nvPicPr>
          <p:cNvPr id="7" name="Picture 6">
            <a:extLst>
              <a:ext uri="{FF2B5EF4-FFF2-40B4-BE49-F238E27FC236}">
                <a16:creationId xmlns:a16="http://schemas.microsoft.com/office/drawing/2014/main" id="{149E2348-094F-4611-9B3D-F2F313B309DA}"/>
              </a:ext>
            </a:extLst>
          </p:cNvPr>
          <p:cNvPicPr>
            <a:picLocks noChangeAspect="1"/>
          </p:cNvPicPr>
          <p:nvPr/>
        </p:nvPicPr>
        <p:blipFill>
          <a:blip r:embed="rId3"/>
          <a:stretch>
            <a:fillRect/>
          </a:stretch>
        </p:blipFill>
        <p:spPr>
          <a:xfrm>
            <a:off x="1321859" y="3696114"/>
            <a:ext cx="2521622" cy="2207727"/>
          </a:xfrm>
          <a:prstGeom prst="rect">
            <a:avLst/>
          </a:prstGeom>
        </p:spPr>
      </p:pic>
    </p:spTree>
    <p:extLst>
      <p:ext uri="{BB962C8B-B14F-4D97-AF65-F5344CB8AC3E}">
        <p14:creationId xmlns:p14="http://schemas.microsoft.com/office/powerpoint/2010/main" val="37183387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60C7-D547-48CC-ADC1-D66B260ACF14}"/>
              </a:ext>
            </a:extLst>
          </p:cNvPr>
          <p:cNvSpPr>
            <a:spLocks noGrp="1"/>
          </p:cNvSpPr>
          <p:nvPr>
            <p:ph type="title"/>
          </p:nvPr>
        </p:nvSpPr>
        <p:spPr>
          <a:xfrm>
            <a:off x="1451580" y="424071"/>
            <a:ext cx="9110404" cy="1113182"/>
          </a:xfrm>
        </p:spPr>
        <p:txBody>
          <a:bodyPr/>
          <a:lstStyle/>
          <a:p>
            <a:r>
              <a:rPr lang="el-GR" dirty="0"/>
              <a:t>Παραδειγμα χρησης </a:t>
            </a:r>
            <a:r>
              <a:rPr lang="en-US" dirty="0"/>
              <a:t>RR(2/3)</a:t>
            </a:r>
            <a:endParaRPr lang="el-GR" dirty="0"/>
          </a:p>
        </p:txBody>
      </p:sp>
      <p:sp>
        <p:nvSpPr>
          <p:cNvPr id="3" name="Content Placeholder 2">
            <a:extLst>
              <a:ext uri="{FF2B5EF4-FFF2-40B4-BE49-F238E27FC236}">
                <a16:creationId xmlns:a16="http://schemas.microsoft.com/office/drawing/2014/main" id="{27026BA2-F29C-43CB-AAF2-F02FF603E423}"/>
              </a:ext>
            </a:extLst>
          </p:cNvPr>
          <p:cNvSpPr>
            <a:spLocks noGrp="1"/>
          </p:cNvSpPr>
          <p:nvPr>
            <p:ph idx="1"/>
          </p:nvPr>
        </p:nvSpPr>
        <p:spPr>
          <a:xfrm>
            <a:off x="6930886" y="2131680"/>
            <a:ext cx="4664765" cy="3702597"/>
          </a:xfrm>
        </p:spPr>
        <p:txBody>
          <a:bodyPr/>
          <a:lstStyle/>
          <a:p>
            <a:pPr marL="0" indent="0">
              <a:buNone/>
            </a:pPr>
            <a:r>
              <a:rPr lang="el-GR" sz="1800" dirty="0">
                <a:effectLst/>
                <a:latin typeface="Arial" panose="020B0604020202020204" pitchFamily="34" charset="0"/>
                <a:ea typeface="Times New Roman" panose="02020603050405020304" pitchFamily="18" charset="0"/>
              </a:rPr>
              <a:t>Στο τέλος προστίθεται ένα ακόμα κανάλι ορατό από όλους με το όνομα ‘επιλογή χρώματος’.Εκεί θα συνταχθεί ο πίνακας αντιστοίχισης ρόλων.Αφού έχει ολοκληρωθεί η αντιστοίχιση ρόλων με ρόλους για το πίνακα ο χρήστης θα πρέπει να περιμένει μερικά δευτερόλεπτα για να διαγραφούν τα παραπάνω μηνύματα που έστειλε</a:t>
            </a:r>
            <a:r>
              <a:rPr lang="en-US" sz="1800" dirty="0">
                <a:effectLst/>
                <a:latin typeface="Arial" panose="020B0604020202020204" pitchFamily="34" charset="0"/>
                <a:ea typeface="Times New Roman" panose="02020603050405020304" pitchFamily="18" charset="0"/>
              </a:rPr>
              <a:t>.</a:t>
            </a:r>
            <a:endParaRPr lang="el-GR" dirty="0"/>
          </a:p>
        </p:txBody>
      </p:sp>
      <p:pic>
        <p:nvPicPr>
          <p:cNvPr id="4" name="Picture 3">
            <a:extLst>
              <a:ext uri="{FF2B5EF4-FFF2-40B4-BE49-F238E27FC236}">
                <a16:creationId xmlns:a16="http://schemas.microsoft.com/office/drawing/2014/main" id="{0CE237B4-1B17-487A-8206-ECAC9DE49F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8783" y="2131680"/>
            <a:ext cx="6577427" cy="3818545"/>
          </a:xfrm>
          <a:prstGeom prst="rect">
            <a:avLst/>
          </a:prstGeom>
          <a:noFill/>
          <a:ln>
            <a:noFill/>
          </a:ln>
        </p:spPr>
      </p:pic>
    </p:spTree>
    <p:extLst>
      <p:ext uri="{BB962C8B-B14F-4D97-AF65-F5344CB8AC3E}">
        <p14:creationId xmlns:p14="http://schemas.microsoft.com/office/powerpoint/2010/main" val="13795550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6303-23B1-44CC-B6C6-FABEAFE5A731}"/>
              </a:ext>
            </a:extLst>
          </p:cNvPr>
          <p:cNvSpPr>
            <a:spLocks noGrp="1"/>
          </p:cNvSpPr>
          <p:nvPr>
            <p:ph type="title"/>
          </p:nvPr>
        </p:nvSpPr>
        <p:spPr>
          <a:xfrm>
            <a:off x="5274365" y="702365"/>
            <a:ext cx="6427305" cy="874645"/>
          </a:xfrm>
        </p:spPr>
        <p:txBody>
          <a:bodyPr/>
          <a:lstStyle/>
          <a:p>
            <a:r>
              <a:rPr lang="el-GR" dirty="0"/>
              <a:t>Παραδειγμα χρησης </a:t>
            </a:r>
            <a:r>
              <a:rPr lang="en-US" dirty="0"/>
              <a:t>RR(3/3)</a:t>
            </a:r>
            <a:endParaRPr lang="el-GR" dirty="0"/>
          </a:p>
        </p:txBody>
      </p:sp>
      <p:sp>
        <p:nvSpPr>
          <p:cNvPr id="3" name="Content Placeholder 2">
            <a:extLst>
              <a:ext uri="{FF2B5EF4-FFF2-40B4-BE49-F238E27FC236}">
                <a16:creationId xmlns:a16="http://schemas.microsoft.com/office/drawing/2014/main" id="{6E36EB9B-714F-4372-826E-01A7F99AB77F}"/>
              </a:ext>
            </a:extLst>
          </p:cNvPr>
          <p:cNvSpPr>
            <a:spLocks noGrp="1"/>
          </p:cNvSpPr>
          <p:nvPr>
            <p:ph idx="1"/>
          </p:nvPr>
        </p:nvSpPr>
        <p:spPr>
          <a:xfrm>
            <a:off x="5168349" y="2398643"/>
            <a:ext cx="6294782" cy="3067702"/>
          </a:xfrm>
        </p:spPr>
        <p:txBody>
          <a:bodyPr/>
          <a:lstStyle/>
          <a:p>
            <a:pPr marL="0" indent="0">
              <a:buNone/>
            </a:pPr>
            <a:r>
              <a:rPr lang="el-GR" dirty="0"/>
              <a:t>Ο χρήστης </a:t>
            </a:r>
            <a:r>
              <a:rPr lang="en-US" dirty="0" err="1"/>
              <a:t>XaviShadow</a:t>
            </a:r>
            <a:r>
              <a:rPr lang="en-US" dirty="0"/>
              <a:t> </a:t>
            </a:r>
            <a:r>
              <a:rPr lang="el-GR" dirty="0"/>
              <a:t>έχοντας κάνει </a:t>
            </a:r>
            <a:r>
              <a:rPr lang="en-US" dirty="0"/>
              <a:t>react</a:t>
            </a:r>
            <a:r>
              <a:rPr lang="el-GR" dirty="0"/>
              <a:t> με κόκκινο κύκλο απέκτησε το ρόλο ‘κόκκινο’ και έχει πλέον πρόσβαση στο κανάλι ‘κόκκινο’ .</a:t>
            </a:r>
          </a:p>
        </p:txBody>
      </p:sp>
      <p:pic>
        <p:nvPicPr>
          <p:cNvPr id="4" name="Picture 3">
            <a:extLst>
              <a:ext uri="{FF2B5EF4-FFF2-40B4-BE49-F238E27FC236}">
                <a16:creationId xmlns:a16="http://schemas.microsoft.com/office/drawing/2014/main" id="{308A1B60-2414-4F47-9CC0-C3D1FC04F1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017" y="141286"/>
            <a:ext cx="4333462" cy="2654923"/>
          </a:xfrm>
          <a:prstGeom prst="rect">
            <a:avLst/>
          </a:prstGeom>
          <a:noFill/>
          <a:ln>
            <a:noFill/>
          </a:ln>
        </p:spPr>
      </p:pic>
      <p:pic>
        <p:nvPicPr>
          <p:cNvPr id="8" name="Picture 7">
            <a:extLst>
              <a:ext uri="{FF2B5EF4-FFF2-40B4-BE49-F238E27FC236}">
                <a16:creationId xmlns:a16="http://schemas.microsoft.com/office/drawing/2014/main" id="{35A50BC1-FF6C-4FA2-8226-4B26D95C20C8}"/>
              </a:ext>
            </a:extLst>
          </p:cNvPr>
          <p:cNvPicPr>
            <a:picLocks noChangeAspect="1"/>
          </p:cNvPicPr>
          <p:nvPr/>
        </p:nvPicPr>
        <p:blipFill>
          <a:blip r:embed="rId3"/>
          <a:stretch>
            <a:fillRect/>
          </a:stretch>
        </p:blipFill>
        <p:spPr>
          <a:xfrm>
            <a:off x="139148" y="3126855"/>
            <a:ext cx="4770783" cy="2694609"/>
          </a:xfrm>
          <a:prstGeom prst="rect">
            <a:avLst/>
          </a:prstGeom>
        </p:spPr>
      </p:pic>
    </p:spTree>
    <p:extLst>
      <p:ext uri="{BB962C8B-B14F-4D97-AF65-F5344CB8AC3E}">
        <p14:creationId xmlns:p14="http://schemas.microsoft.com/office/powerpoint/2010/main" val="11290577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7C81-F3A2-4DB2-B8B8-39FA46F6AC8D}"/>
              </a:ext>
            </a:extLst>
          </p:cNvPr>
          <p:cNvSpPr>
            <a:spLocks noGrp="1"/>
          </p:cNvSpPr>
          <p:nvPr>
            <p:ph type="title"/>
          </p:nvPr>
        </p:nvSpPr>
        <p:spPr>
          <a:xfrm>
            <a:off x="1557597" y="662610"/>
            <a:ext cx="9291215" cy="1643268"/>
          </a:xfrm>
        </p:spPr>
        <p:txBody>
          <a:bodyPr/>
          <a:lstStyle/>
          <a:p>
            <a:r>
              <a:rPr lang="el-GR" dirty="0"/>
              <a:t>Αναγκεσ , ιδεεσ και προτασεισ για βελτιωση</a:t>
            </a:r>
          </a:p>
        </p:txBody>
      </p:sp>
      <p:pic>
        <p:nvPicPr>
          <p:cNvPr id="5" name="Content Placeholder 4">
            <a:extLst>
              <a:ext uri="{FF2B5EF4-FFF2-40B4-BE49-F238E27FC236}">
                <a16:creationId xmlns:a16="http://schemas.microsoft.com/office/drawing/2014/main" id="{A745B523-A5D0-4D91-8913-07C589BA4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1005" y="2409485"/>
            <a:ext cx="3549989" cy="3441005"/>
          </a:xfrm>
        </p:spPr>
      </p:pic>
    </p:spTree>
    <p:extLst>
      <p:ext uri="{BB962C8B-B14F-4D97-AF65-F5344CB8AC3E}">
        <p14:creationId xmlns:p14="http://schemas.microsoft.com/office/powerpoint/2010/main" val="1582516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B114-6FE3-4827-8D84-B29847CC04C1}"/>
              </a:ext>
            </a:extLst>
          </p:cNvPr>
          <p:cNvSpPr>
            <a:spLocks noGrp="1"/>
          </p:cNvSpPr>
          <p:nvPr>
            <p:ph type="title"/>
          </p:nvPr>
        </p:nvSpPr>
        <p:spPr>
          <a:xfrm>
            <a:off x="-112177" y="6281530"/>
            <a:ext cx="1556664" cy="576470"/>
          </a:xfrm>
        </p:spPr>
        <p:txBody>
          <a:bodyPr>
            <a:normAutofit/>
          </a:bodyPr>
          <a:lstStyle/>
          <a:p>
            <a:endParaRPr lang="el-GR" dirty="0"/>
          </a:p>
        </p:txBody>
      </p:sp>
      <p:sp>
        <p:nvSpPr>
          <p:cNvPr id="3" name="Content Placeholder 2">
            <a:extLst>
              <a:ext uri="{FF2B5EF4-FFF2-40B4-BE49-F238E27FC236}">
                <a16:creationId xmlns:a16="http://schemas.microsoft.com/office/drawing/2014/main" id="{63961F08-0627-4FB2-8374-7F4943A5742F}"/>
              </a:ext>
            </a:extLst>
          </p:cNvPr>
          <p:cNvSpPr>
            <a:spLocks noGrp="1"/>
          </p:cNvSpPr>
          <p:nvPr>
            <p:ph idx="1"/>
          </p:nvPr>
        </p:nvSpPr>
        <p:spPr>
          <a:xfrm>
            <a:off x="768625" y="993912"/>
            <a:ext cx="10747513" cy="4439479"/>
          </a:xfrm>
        </p:spPr>
        <p:txBody>
          <a:bodyPr>
            <a:normAutofit lnSpcReduction="10000"/>
          </a:bodyPr>
          <a:lstStyle/>
          <a:p>
            <a:pPr marL="0" indent="0">
              <a:buNone/>
            </a:pPr>
            <a:r>
              <a:rPr lang="el-GR" sz="1800" dirty="0">
                <a:effectLst/>
                <a:latin typeface="Arial" panose="020B0604020202020204" pitchFamily="34" charset="0"/>
                <a:ea typeface="Times New Roman" panose="02020603050405020304" pitchFamily="18" charset="0"/>
              </a:rPr>
              <a:t>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έχει πολλά ακόμα περιθώρια βελτίωσης . Η βάση δεδομένων θα μπορούσε να αναπτυχθεί περαιτέρω .</a:t>
            </a:r>
          </a:p>
          <a:p>
            <a:pPr marL="0" indent="0">
              <a:buNone/>
            </a:pPr>
            <a:r>
              <a:rPr lang="el-GR" sz="1800" dirty="0">
                <a:effectLst/>
                <a:latin typeface="Arial" panose="020B0604020202020204" pitchFamily="34" charset="0"/>
                <a:ea typeface="Times New Roman" panose="02020603050405020304" pitchFamily="18" charset="0"/>
              </a:rPr>
              <a:t>Μια ιδέα είναι να συμπερηληφθεί πίνακας με τα μαθήματα της σχολής και ένας ακόμα πίνακας για τους καθηγητές . Οι πίνακες αυτοί θα μπορούν να ανανεώνονται αυτόματα με ‘αντιδράσεις-ριάκτς ‘ που κάνουν οι φοιτητές σε σχετικά μηνύματα στις δηλώσεις μαθημάτων των σέρβερ.</a:t>
            </a:r>
          </a:p>
          <a:p>
            <a:pPr marL="0" indent="0">
              <a:buNone/>
            </a:pPr>
            <a:r>
              <a:rPr lang="el-GR" sz="1800" dirty="0">
                <a:effectLst/>
                <a:latin typeface="Arial" panose="020B0604020202020204" pitchFamily="34" charset="0"/>
                <a:ea typeface="Times New Roman" panose="02020603050405020304" pitchFamily="18" charset="0"/>
              </a:rPr>
              <a:t>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θα μπορούσε να συμπεριλάβει κι άλλες εντολές και να αναβαθμίσει την ποικιλομορφία ανάκτησης πληροφοριών . Με τη βοήθεια της βάσης δεδομένων για παράδειγμα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θα μπορούσε να αναγνωρίζει εαν ένας χρήστης είναι καθητής χωρίς να κοιτάει αν έχει ρόλο διαχείρισης στο τοπικό σέρβερ . Η εντολή </a:t>
            </a:r>
            <a:r>
              <a:rPr lang="en-US" sz="1800" dirty="0" err="1">
                <a:effectLst/>
                <a:latin typeface="Arial" panose="020B0604020202020204" pitchFamily="34" charset="0"/>
                <a:ea typeface="Times New Roman" panose="02020603050405020304" pitchFamily="18" charset="0"/>
              </a:rPr>
              <a:t>aem</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για παράδειγμα θα μπορούσε να χρησιμοποιηθεί και χωρίς την εκτέλεση της στον τοπικό σέρβερ . Αυτό βέβαια προυποθέτει την ανάκτηση του </a:t>
            </a:r>
            <a:r>
              <a:rPr lang="en-US" sz="1800" dirty="0">
                <a:effectLst/>
                <a:latin typeface="Arial" panose="020B0604020202020204" pitchFamily="34" charset="0"/>
                <a:ea typeface="Times New Roman" panose="02020603050405020304" pitchFamily="18" charset="0"/>
              </a:rPr>
              <a:t>discord id </a:t>
            </a:r>
            <a:r>
              <a:rPr lang="el-GR" sz="1800" dirty="0">
                <a:effectLst/>
                <a:latin typeface="Arial" panose="020B0604020202020204" pitchFamily="34" charset="0"/>
                <a:ea typeface="Times New Roman" panose="02020603050405020304" pitchFamily="18" charset="0"/>
              </a:rPr>
              <a:t>του χρήστη που θέλει να καλέσει αυτός που εκτελεί την εντολή .</a:t>
            </a:r>
          </a:p>
          <a:p>
            <a:pPr marL="0" indent="0">
              <a:buNone/>
            </a:pPr>
            <a:r>
              <a:rPr lang="el-GR" sz="1800" dirty="0">
                <a:effectLst/>
                <a:latin typeface="Arial" panose="020B0604020202020204" pitchFamily="34" charset="0"/>
                <a:ea typeface="Times New Roman" panose="02020603050405020304" pitchFamily="18" charset="0"/>
              </a:rPr>
              <a:t>Τέλος σημαντικά είναι και τα στατιστικά που θα μπορούσαν να κρατούνται σε σχετικό κανάλι στους σέρβερς και να ανανεώνονται με τη βοήθεια του </a:t>
            </a:r>
            <a:r>
              <a:rPr lang="en-US" sz="1800" dirty="0">
                <a:effectLst/>
                <a:latin typeface="Arial" panose="020B0604020202020204" pitchFamily="34" charset="0"/>
                <a:ea typeface="Times New Roman" panose="02020603050405020304" pitchFamily="18" charset="0"/>
              </a:rPr>
              <a:t>bot </a:t>
            </a:r>
            <a:r>
              <a:rPr lang="el-GR" sz="1800" dirty="0">
                <a:effectLst/>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40885518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CC9-1A6A-4B72-ACD2-94BDD94BB7DB}"/>
              </a:ext>
            </a:extLst>
          </p:cNvPr>
          <p:cNvSpPr>
            <a:spLocks noGrp="1"/>
          </p:cNvSpPr>
          <p:nvPr>
            <p:ph type="title"/>
          </p:nvPr>
        </p:nvSpPr>
        <p:spPr>
          <a:xfrm>
            <a:off x="1451579" y="781878"/>
            <a:ext cx="8500804" cy="2647122"/>
          </a:xfrm>
        </p:spPr>
        <p:txBody>
          <a:bodyPr/>
          <a:lstStyle/>
          <a:p>
            <a:r>
              <a:rPr lang="el-GR" dirty="0"/>
              <a:t>συμπερασματα</a:t>
            </a:r>
          </a:p>
        </p:txBody>
      </p:sp>
      <p:pic>
        <p:nvPicPr>
          <p:cNvPr id="5" name="Content Placeholder 4">
            <a:extLst>
              <a:ext uri="{FF2B5EF4-FFF2-40B4-BE49-F238E27FC236}">
                <a16:creationId xmlns:a16="http://schemas.microsoft.com/office/drawing/2014/main" id="{930CEC66-D81D-406F-852A-EB47F78FC6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7808" y="1961322"/>
            <a:ext cx="4313169" cy="4313169"/>
          </a:xfrm>
        </p:spPr>
      </p:pic>
    </p:spTree>
    <p:extLst>
      <p:ext uri="{BB962C8B-B14F-4D97-AF65-F5344CB8AC3E}">
        <p14:creationId xmlns:p14="http://schemas.microsoft.com/office/powerpoint/2010/main" val="13165093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0BD66-DA20-4E7C-A5FB-61820AC44582}"/>
              </a:ext>
            </a:extLst>
          </p:cNvPr>
          <p:cNvSpPr>
            <a:spLocks noGrp="1"/>
          </p:cNvSpPr>
          <p:nvPr>
            <p:ph type="title"/>
          </p:nvPr>
        </p:nvSpPr>
        <p:spPr>
          <a:xfrm>
            <a:off x="702365" y="410817"/>
            <a:ext cx="10535478" cy="1442937"/>
          </a:xfrm>
        </p:spPr>
        <p:txBody>
          <a:bodyPr/>
          <a:lstStyle/>
          <a:p>
            <a:r>
              <a:rPr lang="el-GR" dirty="0"/>
              <a:t>Συμπερασματα(1/3)</a:t>
            </a:r>
          </a:p>
        </p:txBody>
      </p:sp>
      <p:sp>
        <p:nvSpPr>
          <p:cNvPr id="3" name="Content Placeholder 2">
            <a:extLst>
              <a:ext uri="{FF2B5EF4-FFF2-40B4-BE49-F238E27FC236}">
                <a16:creationId xmlns:a16="http://schemas.microsoft.com/office/drawing/2014/main" id="{05DA3EF2-0624-4FDD-8AB3-D08DC07FB9FE}"/>
              </a:ext>
            </a:extLst>
          </p:cNvPr>
          <p:cNvSpPr>
            <a:spLocks noGrp="1"/>
          </p:cNvSpPr>
          <p:nvPr>
            <p:ph idx="1"/>
          </p:nvPr>
        </p:nvSpPr>
        <p:spPr>
          <a:xfrm>
            <a:off x="702365" y="1722784"/>
            <a:ext cx="10919792" cy="4214190"/>
          </a:xfrm>
        </p:spPr>
        <p:txBody>
          <a:bodyPr>
            <a:normAutofit/>
          </a:bodyPr>
          <a:lstStyle/>
          <a:p>
            <a:pPr marL="0" indent="0">
              <a:buNone/>
            </a:pPr>
            <a:r>
              <a:rPr lang="el-GR" dirty="0"/>
              <a:t>Το </a:t>
            </a:r>
            <a:r>
              <a:rPr lang="en-US" dirty="0"/>
              <a:t>DISCORD </a:t>
            </a:r>
            <a:r>
              <a:rPr lang="el-GR" dirty="0"/>
              <a:t>είναι ένα πολύ ισχυρό εργαλείο και θα μπορούσε να αποτελέσει εναλλακτική και βοήθημα στην ευέλικτη μάθηση . </a:t>
            </a:r>
          </a:p>
          <a:p>
            <a:pPr marL="0" indent="0">
              <a:buNone/>
            </a:pPr>
            <a:r>
              <a:rPr lang="el-GR" dirty="0"/>
              <a:t>Συνδιάζει σύγχρονη και ασύγχρονη επικοινωνία , ένα στοιχείο που πολλά εργαλεία υστερούν . </a:t>
            </a:r>
            <a:r>
              <a:rPr lang="el-GR" sz="1800" dirty="0">
                <a:effectLst/>
                <a:latin typeface="Arial" panose="020B0604020202020204" pitchFamily="34" charset="0"/>
                <a:ea typeface="Times New Roman" panose="02020603050405020304" pitchFamily="18" charset="0"/>
              </a:rPr>
              <a:t>Για παράδειγμα μια συνομιλία στο </a:t>
            </a:r>
            <a:r>
              <a:rPr lang="en-US" sz="1800" dirty="0">
                <a:effectLst/>
                <a:latin typeface="Arial" panose="020B0604020202020204" pitchFamily="34" charset="0"/>
                <a:ea typeface="Times New Roman" panose="02020603050405020304" pitchFamily="18" charset="0"/>
              </a:rPr>
              <a:t>Zoom </a:t>
            </a:r>
            <a:r>
              <a:rPr lang="el-GR" sz="1800" dirty="0">
                <a:effectLst/>
                <a:latin typeface="Arial" panose="020B0604020202020204" pitchFamily="34" charset="0"/>
                <a:ea typeface="Times New Roman" panose="02020603050405020304" pitchFamily="18" charset="0"/>
              </a:rPr>
              <a:t>δεν κρατιέται για να διαβαστεί αργότερα. Στο </a:t>
            </a:r>
            <a:r>
              <a:rPr lang="en-US" sz="1800" dirty="0">
                <a:effectLst/>
                <a:latin typeface="Arial" panose="020B0604020202020204" pitchFamily="34" charset="0"/>
                <a:ea typeface="Times New Roman" panose="02020603050405020304" pitchFamily="18" charset="0"/>
              </a:rPr>
              <a:t>Discord </a:t>
            </a:r>
            <a:r>
              <a:rPr lang="el-GR" sz="1800" dirty="0">
                <a:effectLst/>
                <a:latin typeface="Arial" panose="020B0604020202020204" pitchFamily="34" charset="0"/>
                <a:ea typeface="Times New Roman" panose="02020603050405020304" pitchFamily="18" charset="0"/>
              </a:rPr>
              <a:t>δίνεται η δυνατότητα οι χρήστες να ανατρέξουν σε προηγούμενες συνομιλίες για να ενημερωθούν.</a:t>
            </a:r>
          </a:p>
          <a:p>
            <a:pPr marL="0" indent="0">
              <a:buNone/>
            </a:pPr>
            <a:r>
              <a:rPr lang="el-GR" sz="1800" dirty="0">
                <a:effectLst/>
                <a:latin typeface="Arial" panose="020B0604020202020204" pitchFamily="34" charset="0"/>
                <a:ea typeface="Times New Roman" panose="02020603050405020304" pitchFamily="18" charset="0"/>
              </a:rPr>
              <a:t>Επίσης προσφέρει φιλικό περιβάλλον προς το χρήστη χωρίς να τον κουράζει και τον καθοδηγεί με υποβοηθητικά μηνύματα λόγω της καλοσχεδιασμένης διεπαφής χρήστη που έχει (</a:t>
            </a:r>
            <a:r>
              <a:rPr lang="en-US" sz="1800" dirty="0">
                <a:effectLst/>
                <a:latin typeface="Arial" panose="020B0604020202020204" pitchFamily="34" charset="0"/>
                <a:ea typeface="Times New Roman" panose="02020603050405020304" pitchFamily="18" charset="0"/>
              </a:rPr>
              <a:t>user interface</a:t>
            </a:r>
            <a:r>
              <a:rPr lang="el-GR" sz="1800" dirty="0">
                <a:effectLst/>
                <a:latin typeface="Arial" panose="020B0604020202020204" pitchFamily="34" charset="0"/>
                <a:ea typeface="Times New Roman" panose="02020603050405020304" pitchFamily="18" charset="0"/>
              </a:rPr>
              <a:t>) . Το περιβάλλον του είναι απλό και άμεσο. Αντί για κέντρο ελέγχου όπως οι περισσότερες εφαρμογές θυμίζει πιο πολύ μια εφαρμογή </a:t>
            </a:r>
            <a:r>
              <a:rPr lang="en-US" sz="1800" dirty="0">
                <a:effectLst/>
                <a:latin typeface="Arial" panose="020B0604020202020204" pitchFamily="34" charset="0"/>
                <a:ea typeface="Times New Roman" panose="02020603050405020304" pitchFamily="18" charset="0"/>
              </a:rPr>
              <a:t>chat </a:t>
            </a:r>
            <a:r>
              <a:rPr lang="el-GR" sz="1800" dirty="0">
                <a:effectLst/>
                <a:latin typeface="Arial" panose="020B0604020202020204" pitchFamily="34" charset="0"/>
                <a:ea typeface="Times New Roman" panose="02020603050405020304" pitchFamily="18" charset="0"/>
              </a:rPr>
              <a:t>που μπαινει κάποιος και συνομιλεί με τους φίλους του</a:t>
            </a:r>
            <a:endParaRPr lang="el-GR" dirty="0"/>
          </a:p>
        </p:txBody>
      </p:sp>
    </p:spTree>
    <p:extLst>
      <p:ext uri="{BB962C8B-B14F-4D97-AF65-F5344CB8AC3E}">
        <p14:creationId xmlns:p14="http://schemas.microsoft.com/office/powerpoint/2010/main" val="39957383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DFFF-BDA7-4328-A161-231335ADA10C}"/>
              </a:ext>
            </a:extLst>
          </p:cNvPr>
          <p:cNvSpPr>
            <a:spLocks noGrp="1"/>
          </p:cNvSpPr>
          <p:nvPr>
            <p:ph type="title"/>
          </p:nvPr>
        </p:nvSpPr>
        <p:spPr/>
        <p:txBody>
          <a:bodyPr/>
          <a:lstStyle/>
          <a:p>
            <a:r>
              <a:rPr lang="el-GR" dirty="0"/>
              <a:t>Συμπερασματα(2/3)</a:t>
            </a:r>
          </a:p>
        </p:txBody>
      </p:sp>
      <p:sp>
        <p:nvSpPr>
          <p:cNvPr id="3" name="Content Placeholder 2">
            <a:extLst>
              <a:ext uri="{FF2B5EF4-FFF2-40B4-BE49-F238E27FC236}">
                <a16:creationId xmlns:a16="http://schemas.microsoft.com/office/drawing/2014/main" id="{E9811B8F-9532-4775-B985-00F9DE70D2E5}"/>
              </a:ext>
            </a:extLst>
          </p:cNvPr>
          <p:cNvSpPr>
            <a:spLocks noGrp="1"/>
          </p:cNvSpPr>
          <p:nvPr>
            <p:ph idx="1"/>
          </p:nvPr>
        </p:nvSpPr>
        <p:spPr/>
        <p:txBody>
          <a:bodyPr>
            <a:normAutofit lnSpcReduction="10000"/>
          </a:bodyPr>
          <a:lstStyle/>
          <a:p>
            <a:pPr marL="0" indent="0">
              <a:buNone/>
            </a:pPr>
            <a:r>
              <a:rPr lang="el-GR" sz="1800" dirty="0">
                <a:effectLst/>
                <a:latin typeface="Arial" panose="020B0604020202020204" pitchFamily="34" charset="0"/>
                <a:ea typeface="Times New Roman" panose="02020603050405020304" pitchFamily="18" charset="0"/>
              </a:rPr>
              <a:t>Ένα επιπλέον πλεονέκτημα είναι οι γρήγορες βάσεις δεδομένων και η σωστή διαχείριση των πληροφοριών που κάνει εντός του κώδικά του.Είναι πολύ ‘ελαφρύ’ ως πρόγραμμα και για τον υπολογιστή αλλά και τη χρήση του διαδικτύου. Εϊναι επίσης πολύ εύκολο να εγκατασταθεί σε υπολογιστές και κινητά.</a:t>
            </a:r>
          </a:p>
          <a:p>
            <a:pPr marL="0" indent="0">
              <a:buNone/>
            </a:pPr>
            <a:r>
              <a:rPr lang="el-GR" sz="1800" dirty="0">
                <a:effectLst/>
                <a:latin typeface="Arial" panose="020B0604020202020204" pitchFamily="34" charset="0"/>
                <a:ea typeface="Times New Roman" panose="02020603050405020304" pitchFamily="18" charset="0"/>
              </a:rPr>
              <a:t>Παρόλο που είναι απλό στη χρήση και είναι εύκολο να εξοικειωθεί καποιος με αυτό , δίνει τη δυνατότητα παραμετροποίησης και το προσδιορισμό των δικαιωμάτων του κάθε χρήστη εντός ενός σέρβερ επακριβώς</a:t>
            </a:r>
            <a:r>
              <a:rPr lang="el-GR" sz="1800" dirty="0">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Κάθε χρήστης μπορεί να έχει τη δική του προσωπική κατάσταση , εικόνα προφίλ ,ψευδώνυμο και άλλα . Έτσι οι χρήστες αποκτούν ταυτότητα εντός της κοινότητας και νιώθουν οικεία.</a:t>
            </a:r>
            <a:endParaRPr lang="el-GR" dirty="0"/>
          </a:p>
        </p:txBody>
      </p:sp>
    </p:spTree>
    <p:extLst>
      <p:ext uri="{BB962C8B-B14F-4D97-AF65-F5344CB8AC3E}">
        <p14:creationId xmlns:p14="http://schemas.microsoft.com/office/powerpoint/2010/main" val="13272272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EDF5-240C-418A-98D3-4408589F4492}"/>
              </a:ext>
            </a:extLst>
          </p:cNvPr>
          <p:cNvSpPr>
            <a:spLocks noGrp="1"/>
          </p:cNvSpPr>
          <p:nvPr>
            <p:ph type="title"/>
          </p:nvPr>
        </p:nvSpPr>
        <p:spPr/>
        <p:txBody>
          <a:bodyPr/>
          <a:lstStyle/>
          <a:p>
            <a:r>
              <a:rPr lang="el-GR" dirty="0"/>
              <a:t>Συμπερασματα(3/3)</a:t>
            </a:r>
          </a:p>
        </p:txBody>
      </p:sp>
      <p:sp>
        <p:nvSpPr>
          <p:cNvPr id="3" name="Content Placeholder 2">
            <a:extLst>
              <a:ext uri="{FF2B5EF4-FFF2-40B4-BE49-F238E27FC236}">
                <a16:creationId xmlns:a16="http://schemas.microsoft.com/office/drawing/2014/main" id="{184740E4-942E-4CD0-9513-FC11DB57BEEE}"/>
              </a:ext>
            </a:extLst>
          </p:cNvPr>
          <p:cNvSpPr>
            <a:spLocks noGrp="1"/>
          </p:cNvSpPr>
          <p:nvPr>
            <p:ph idx="1"/>
          </p:nvPr>
        </p:nvSpPr>
        <p:spPr>
          <a:xfrm>
            <a:off x="569843" y="2015732"/>
            <a:ext cx="10522227" cy="3788720"/>
          </a:xfrm>
        </p:spPr>
        <p:txBody>
          <a:bodyPr>
            <a:normAutofit fontScale="85000" lnSpcReduction="10000"/>
          </a:bodyPr>
          <a:lstStyle/>
          <a:p>
            <a:pPr marL="0" indent="0">
              <a:buNone/>
            </a:pPr>
            <a:r>
              <a:rPr lang="el-GR" sz="1800" dirty="0">
                <a:effectLst/>
                <a:latin typeface="Arial" panose="020B0604020202020204" pitchFamily="34" charset="0"/>
                <a:ea typeface="Times New Roman" panose="02020603050405020304" pitchFamily="18" charset="0"/>
              </a:rPr>
              <a:t>Συνήθως με την ασύγχρονη επικοινωνία εντός μιας ομάδας τα μέλη απομακρύνονται αλλά στο </a:t>
            </a:r>
            <a:r>
              <a:rPr lang="en-US" sz="1800" dirty="0">
                <a:effectLst/>
                <a:latin typeface="Arial" panose="020B0604020202020204" pitchFamily="34" charset="0"/>
                <a:ea typeface="Times New Roman" panose="02020603050405020304" pitchFamily="18" charset="0"/>
              </a:rPr>
              <a:t>Discord </a:t>
            </a:r>
            <a:r>
              <a:rPr lang="el-GR" sz="1800" dirty="0">
                <a:effectLst/>
                <a:latin typeface="Arial" panose="020B0604020202020204" pitchFamily="34" charset="0"/>
                <a:ea typeface="Times New Roman" panose="02020603050405020304" pitchFamily="18" charset="0"/>
              </a:rPr>
              <a:t>τα άτομα έρχονται πιο κοντά μεταξύ τους διότι τους δίνεται η πληροφορία αν οι επαφές τους είναι συνδεδεμένες στο διαδίκτυο ή όχι τη κάθε στιγμή. Μεγάλο ρόλο σε αυτό έχει και η φορητότητα της εφαρμογής αφού είναι διαθέσιμη και στα κινητά με φιλικό και ευκολόχρηστο περιβάλλον.Αυτό το στοιχείο , της αλληλεπίδρασης της ομάδας , δίνει στο </a:t>
            </a:r>
            <a:r>
              <a:rPr lang="en-US" sz="1800" dirty="0">
                <a:effectLst/>
                <a:latin typeface="Arial" panose="020B0604020202020204" pitchFamily="34" charset="0"/>
                <a:ea typeface="Times New Roman" panose="02020603050405020304" pitchFamily="18" charset="0"/>
              </a:rPr>
              <a:t>Discord </a:t>
            </a:r>
            <a:r>
              <a:rPr lang="el-GR" sz="1800" dirty="0">
                <a:effectLst/>
                <a:latin typeface="Arial" panose="020B0604020202020204" pitchFamily="34" charset="0"/>
                <a:ea typeface="Times New Roman" panose="02020603050405020304" pitchFamily="18" charset="0"/>
              </a:rPr>
              <a:t>το πλεονέκτημα στο πλαίσιο της ευέλικτης μάθησης.Το </a:t>
            </a:r>
            <a:r>
              <a:rPr lang="en-US" sz="1800" dirty="0">
                <a:effectLst/>
                <a:latin typeface="Arial" panose="020B0604020202020204" pitchFamily="34" charset="0"/>
                <a:ea typeface="Times New Roman" panose="02020603050405020304" pitchFamily="18" charset="0"/>
              </a:rPr>
              <a:t>Discord </a:t>
            </a:r>
            <a:r>
              <a:rPr lang="el-GR" sz="1800" dirty="0">
                <a:effectLst/>
                <a:latin typeface="Arial" panose="020B0604020202020204" pitchFamily="34" charset="0"/>
                <a:ea typeface="Times New Roman" panose="02020603050405020304" pitchFamily="18" charset="0"/>
              </a:rPr>
              <a:t>αποτελεί προέκταση του μαθητή και του δίνει τη δυνατότητα της μάθησης εξ αποστάσεως ανα πάσα στιγμή.</a:t>
            </a:r>
          </a:p>
          <a:p>
            <a:pPr marL="0" indent="0">
              <a:buNone/>
            </a:pPr>
            <a:r>
              <a:rPr lang="el-GR" sz="1800" dirty="0">
                <a:effectLst/>
                <a:latin typeface="Arial" panose="020B0604020202020204" pitchFamily="34" charset="0"/>
                <a:ea typeface="Times New Roman" panose="02020603050405020304" pitchFamily="18" charset="0"/>
              </a:rPr>
              <a:t>Σε σχέση με άλλες εφαρμογές συνεχώς γνωρίζει ανάπτυξη και κερδίζει έδαφος. Τα περισσότερα εργαλεία επικοινωνίας αποτυγχάνουν να ανταποκριθούν στις ανάγκες του σύγχρονου κόσμου και καθίστανται πολλές φορές απαρχαιωμένα.</a:t>
            </a:r>
          </a:p>
          <a:p>
            <a:pPr marL="0" indent="0">
              <a:buNone/>
            </a:pPr>
            <a:r>
              <a:rPr lang="el-GR" sz="1800" dirty="0">
                <a:effectLst/>
                <a:latin typeface="Arial" panose="020B0604020202020204" pitchFamily="34" charset="0"/>
                <a:ea typeface="Times New Roman" panose="02020603050405020304" pitchFamily="18" charset="0"/>
              </a:rPr>
              <a:t>Η ανάπτυξη των εργαλείων για το </a:t>
            </a:r>
            <a:r>
              <a:rPr lang="en-US" sz="1800" dirty="0">
                <a:effectLst/>
                <a:latin typeface="Arial" panose="020B0604020202020204" pitchFamily="34" charset="0"/>
                <a:ea typeface="Times New Roman" panose="02020603050405020304" pitchFamily="18" charset="0"/>
              </a:rPr>
              <a:t>discord bot Rosinante </a:t>
            </a:r>
            <a:r>
              <a:rPr lang="el-GR" sz="1800" dirty="0">
                <a:effectLst/>
                <a:latin typeface="Arial" panose="020B0604020202020204" pitchFamily="34" charset="0"/>
                <a:ea typeface="Times New Roman" panose="02020603050405020304" pitchFamily="18" charset="0"/>
              </a:rPr>
              <a:t>αποδεικνύει ότι το </a:t>
            </a:r>
            <a:r>
              <a:rPr lang="en-US" sz="1800" dirty="0">
                <a:effectLst/>
                <a:latin typeface="Arial" panose="020B0604020202020204" pitchFamily="34" charset="0"/>
                <a:ea typeface="Times New Roman" panose="02020603050405020304" pitchFamily="18" charset="0"/>
              </a:rPr>
              <a:t>Discord </a:t>
            </a:r>
            <a:r>
              <a:rPr lang="el-GR" sz="1800" dirty="0">
                <a:effectLst/>
                <a:latin typeface="Arial" panose="020B0604020202020204" pitchFamily="34" charset="0"/>
                <a:ea typeface="Times New Roman" panose="02020603050405020304" pitchFamily="18" charset="0"/>
              </a:rPr>
              <a:t>βασίζεται στις αρχές του ανοιχτού λογισμικού και επιτρέπει την ανάπτυξη επιπρόσθετου λογισμικού που αλληλεπιδρά με το </a:t>
            </a:r>
            <a:r>
              <a:rPr lang="en-US" sz="1800" dirty="0">
                <a:effectLst/>
                <a:latin typeface="Arial" panose="020B0604020202020204" pitchFamily="34" charset="0"/>
                <a:ea typeface="Times New Roman" panose="02020603050405020304" pitchFamily="18" charset="0"/>
              </a:rPr>
              <a:t>API </a:t>
            </a:r>
            <a:r>
              <a:rPr lang="el-GR" sz="1800" dirty="0">
                <a:effectLst/>
                <a:latin typeface="Arial" panose="020B0604020202020204" pitchFamily="34" charset="0"/>
                <a:ea typeface="Times New Roman" panose="02020603050405020304" pitchFamily="18" charset="0"/>
              </a:rPr>
              <a:t>. Αυτό είναι ίσως και ένα από τα καλύτερα χαρακτηριστικά που προσδίδουν αξία και νόημα στην ευελιξία της μάθησης διότι ο καθένας μπορεί να ορίσει επακριβώς το πρόγραμμα που θα σχεδιάσει ο ίδιος.</a:t>
            </a:r>
            <a:endParaRPr lang="el-GR" dirty="0"/>
          </a:p>
        </p:txBody>
      </p:sp>
    </p:spTree>
    <p:extLst>
      <p:ext uri="{BB962C8B-B14F-4D97-AF65-F5344CB8AC3E}">
        <p14:creationId xmlns:p14="http://schemas.microsoft.com/office/powerpoint/2010/main" val="94328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A82E-A8D1-454B-B3A0-03C9D4DE0BA4}"/>
              </a:ext>
            </a:extLst>
          </p:cNvPr>
          <p:cNvSpPr>
            <a:spLocks noGrp="1"/>
          </p:cNvSpPr>
          <p:nvPr>
            <p:ph type="title"/>
          </p:nvPr>
        </p:nvSpPr>
        <p:spPr>
          <a:xfrm>
            <a:off x="1451579" y="304801"/>
            <a:ext cx="9291215" cy="1086854"/>
          </a:xfrm>
        </p:spPr>
        <p:txBody>
          <a:bodyPr/>
          <a:lstStyle/>
          <a:p>
            <a:r>
              <a:rPr lang="el-GR" dirty="0"/>
              <a:t>Νομισματοποιηση</a:t>
            </a:r>
          </a:p>
        </p:txBody>
      </p:sp>
      <p:sp>
        <p:nvSpPr>
          <p:cNvPr id="3" name="Content Placeholder 2">
            <a:extLst>
              <a:ext uri="{FF2B5EF4-FFF2-40B4-BE49-F238E27FC236}">
                <a16:creationId xmlns:a16="http://schemas.microsoft.com/office/drawing/2014/main" id="{3080451B-3272-46D4-A4A2-A7FD815C9AD4}"/>
              </a:ext>
            </a:extLst>
          </p:cNvPr>
          <p:cNvSpPr>
            <a:spLocks noGrp="1"/>
          </p:cNvSpPr>
          <p:nvPr>
            <p:ph idx="1"/>
          </p:nvPr>
        </p:nvSpPr>
        <p:spPr>
          <a:xfrm>
            <a:off x="1451579" y="1645920"/>
            <a:ext cx="9291215" cy="3820425"/>
          </a:xfrm>
        </p:spPr>
        <p:txBody>
          <a:bodyPr/>
          <a:lstStyle/>
          <a:p>
            <a:r>
              <a:rPr lang="el-GR" dirty="0"/>
              <a:t>Αποφεύγει τη χρησιμοποίηση των ευαίσθητων πληροφοριών των χρηστών.</a:t>
            </a:r>
          </a:p>
          <a:p>
            <a:r>
              <a:rPr lang="el-GR" dirty="0"/>
              <a:t>Δεν χρησιμοποιεί διαφημίσεις.</a:t>
            </a:r>
          </a:p>
          <a:p>
            <a:r>
              <a:rPr lang="el-GR" dirty="0"/>
              <a:t>Δημιούργησε ψηφιακά στοιχεία όπως αυτοκόλλητα και επιπλέον υπηρεσίες που προσφέρει με κάποια συνδρομή. </a:t>
            </a:r>
          </a:p>
        </p:txBody>
      </p:sp>
      <p:pic>
        <p:nvPicPr>
          <p:cNvPr id="5" name="Picture 4">
            <a:extLst>
              <a:ext uri="{FF2B5EF4-FFF2-40B4-BE49-F238E27FC236}">
                <a16:creationId xmlns:a16="http://schemas.microsoft.com/office/drawing/2014/main" id="{4A5E39BA-D033-442C-839D-E046FC08A4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78182" y="3382901"/>
            <a:ext cx="3114675" cy="2625090"/>
          </a:xfrm>
          <a:prstGeom prst="rect">
            <a:avLst/>
          </a:prstGeom>
          <a:noFill/>
          <a:ln>
            <a:noFill/>
          </a:ln>
        </p:spPr>
      </p:pic>
      <p:pic>
        <p:nvPicPr>
          <p:cNvPr id="7" name="Picture 6">
            <a:extLst>
              <a:ext uri="{FF2B5EF4-FFF2-40B4-BE49-F238E27FC236}">
                <a16:creationId xmlns:a16="http://schemas.microsoft.com/office/drawing/2014/main" id="{EA3E2253-8FBF-4939-8277-257A96FDB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723" y="3604290"/>
            <a:ext cx="2410077" cy="2403701"/>
          </a:xfrm>
          <a:prstGeom prst="rect">
            <a:avLst/>
          </a:prstGeom>
        </p:spPr>
      </p:pic>
    </p:spTree>
    <p:extLst>
      <p:ext uri="{BB962C8B-B14F-4D97-AF65-F5344CB8AC3E}">
        <p14:creationId xmlns:p14="http://schemas.microsoft.com/office/powerpoint/2010/main" val="36774066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8FB3-E747-49C1-B056-919F47F315CB}"/>
              </a:ext>
            </a:extLst>
          </p:cNvPr>
          <p:cNvSpPr>
            <a:spLocks noGrp="1"/>
          </p:cNvSpPr>
          <p:nvPr>
            <p:ph type="title"/>
          </p:nvPr>
        </p:nvSpPr>
        <p:spPr>
          <a:xfrm>
            <a:off x="622852" y="450574"/>
            <a:ext cx="10654747" cy="914400"/>
          </a:xfrm>
        </p:spPr>
        <p:txBody>
          <a:bodyPr>
            <a:normAutofit/>
          </a:bodyPr>
          <a:lstStyle/>
          <a:p>
            <a:r>
              <a:rPr lang="el-GR" dirty="0"/>
              <a:t>Ευχαριστω για το χρονο και τη προσοχη σασ</a:t>
            </a:r>
          </a:p>
        </p:txBody>
      </p:sp>
      <p:pic>
        <p:nvPicPr>
          <p:cNvPr id="15" name="Content Placeholder 14">
            <a:extLst>
              <a:ext uri="{FF2B5EF4-FFF2-40B4-BE49-F238E27FC236}">
                <a16:creationId xmlns:a16="http://schemas.microsoft.com/office/drawing/2014/main" id="{E84820AB-A62A-4A31-B547-5D3E9DA745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6859" y="1811866"/>
            <a:ext cx="7838282" cy="3919141"/>
          </a:xfrm>
        </p:spPr>
      </p:pic>
    </p:spTree>
    <p:extLst>
      <p:ext uri="{BB962C8B-B14F-4D97-AF65-F5344CB8AC3E}">
        <p14:creationId xmlns:p14="http://schemas.microsoft.com/office/powerpoint/2010/main" val="1618768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488A-FD0A-42BB-AB84-B6576401B0EC}"/>
              </a:ext>
            </a:extLst>
          </p:cNvPr>
          <p:cNvSpPr>
            <a:spLocks noGrp="1"/>
          </p:cNvSpPr>
          <p:nvPr>
            <p:ph type="title"/>
          </p:nvPr>
        </p:nvSpPr>
        <p:spPr>
          <a:xfrm>
            <a:off x="1451579" y="157018"/>
            <a:ext cx="9291215" cy="1061107"/>
          </a:xfrm>
        </p:spPr>
        <p:txBody>
          <a:bodyPr/>
          <a:lstStyle/>
          <a:p>
            <a:r>
              <a:rPr lang="el-GR" dirty="0"/>
              <a:t>Εισαγωγη στο</a:t>
            </a:r>
            <a:r>
              <a:rPr lang="en-US" dirty="0"/>
              <a:t> discord</a:t>
            </a:r>
            <a:endParaRPr lang="el-GR" dirty="0"/>
          </a:p>
        </p:txBody>
      </p:sp>
      <p:sp>
        <p:nvSpPr>
          <p:cNvPr id="3" name="Content Placeholder 2">
            <a:extLst>
              <a:ext uri="{FF2B5EF4-FFF2-40B4-BE49-F238E27FC236}">
                <a16:creationId xmlns:a16="http://schemas.microsoft.com/office/drawing/2014/main" id="{E5F5AB58-3884-4702-8137-FFF21485DD3D}"/>
              </a:ext>
            </a:extLst>
          </p:cNvPr>
          <p:cNvSpPr>
            <a:spLocks noGrp="1"/>
          </p:cNvSpPr>
          <p:nvPr>
            <p:ph idx="1"/>
          </p:nvPr>
        </p:nvSpPr>
        <p:spPr/>
        <p:txBody>
          <a:bodyPr/>
          <a:lstStyle/>
          <a:p>
            <a:endParaRPr lang="el-GR" dirty="0"/>
          </a:p>
        </p:txBody>
      </p:sp>
      <p:pic>
        <p:nvPicPr>
          <p:cNvPr id="4" name="Picture 3">
            <a:extLst>
              <a:ext uri="{FF2B5EF4-FFF2-40B4-BE49-F238E27FC236}">
                <a16:creationId xmlns:a16="http://schemas.microsoft.com/office/drawing/2014/main" id="{B7A23087-1319-4BA1-BE1C-2D1E3CD6D4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7565" y="1218125"/>
            <a:ext cx="9902856" cy="4805679"/>
          </a:xfrm>
          <a:prstGeom prst="rect">
            <a:avLst/>
          </a:prstGeom>
          <a:noFill/>
          <a:ln>
            <a:noFill/>
          </a:ln>
        </p:spPr>
      </p:pic>
    </p:spTree>
    <p:extLst>
      <p:ext uri="{BB962C8B-B14F-4D97-AF65-F5344CB8AC3E}">
        <p14:creationId xmlns:p14="http://schemas.microsoft.com/office/powerpoint/2010/main" val="237449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C2F8-28E7-4473-8A77-B24507CCB52E}"/>
              </a:ext>
            </a:extLst>
          </p:cNvPr>
          <p:cNvSpPr>
            <a:spLocks noGrp="1"/>
          </p:cNvSpPr>
          <p:nvPr>
            <p:ph type="title"/>
          </p:nvPr>
        </p:nvSpPr>
        <p:spPr>
          <a:xfrm>
            <a:off x="1451579" y="804519"/>
            <a:ext cx="9291215" cy="89561"/>
          </a:xfrm>
        </p:spPr>
        <p:txBody>
          <a:bodyPr>
            <a:normAutofit fontScale="90000"/>
          </a:bodyPr>
          <a:lstStyle/>
          <a:p>
            <a:endParaRPr lang="el-GR" dirty="0"/>
          </a:p>
        </p:txBody>
      </p:sp>
      <p:sp>
        <p:nvSpPr>
          <p:cNvPr id="3" name="Content Placeholder 2">
            <a:extLst>
              <a:ext uri="{FF2B5EF4-FFF2-40B4-BE49-F238E27FC236}">
                <a16:creationId xmlns:a16="http://schemas.microsoft.com/office/drawing/2014/main" id="{8FC47FFF-D716-4AB5-8F5C-255C7EDAE477}"/>
              </a:ext>
            </a:extLst>
          </p:cNvPr>
          <p:cNvSpPr>
            <a:spLocks noGrp="1"/>
          </p:cNvSpPr>
          <p:nvPr>
            <p:ph idx="1"/>
          </p:nvPr>
        </p:nvSpPr>
        <p:spPr>
          <a:xfrm>
            <a:off x="1076961" y="1668979"/>
            <a:ext cx="9665834" cy="4384501"/>
          </a:xfrm>
        </p:spPr>
        <p:txBody>
          <a:bodyPr>
            <a:normAutofit/>
          </a:bodyPr>
          <a:lstStyle/>
          <a:p>
            <a:r>
              <a:rPr lang="el-GR" dirty="0"/>
              <a:t>Τέρμα αριστερά είναι οι σέρβερς που συμμετέχει ο χρήστης. </a:t>
            </a:r>
          </a:p>
          <a:p>
            <a:r>
              <a:rPr lang="el-GR" dirty="0"/>
              <a:t>Δεξιά από αυτούς τα κανάλια και οι κατηγορίες του επιλεγμένου σέρβερ. </a:t>
            </a:r>
          </a:p>
          <a:p>
            <a:r>
              <a:rPr lang="el-GR" dirty="0"/>
              <a:t>Στη μέση φανερώνεται το περιεχόμενο του επιλεγμένου καναλιού </a:t>
            </a:r>
          </a:p>
          <a:p>
            <a:r>
              <a:rPr lang="el-GR" dirty="0"/>
              <a:t>Δεξιά είναι οι χρήστες και τα </a:t>
            </a:r>
            <a:r>
              <a:rPr lang="en-US" dirty="0"/>
              <a:t>bots</a:t>
            </a:r>
            <a:r>
              <a:rPr lang="el-GR" dirty="0"/>
              <a:t> που έχουν πρόσβαση στο επιλεγμένο κανάλι.</a:t>
            </a:r>
          </a:p>
          <a:p>
            <a:r>
              <a:rPr lang="el-GR" dirty="0"/>
              <a:t>Τέρμα πάνω και αριστερά είναι οι ρυθμίσεις του σέρβερ. </a:t>
            </a:r>
          </a:p>
          <a:p>
            <a:r>
              <a:rPr lang="el-GR" dirty="0"/>
              <a:t>Κάτω αριστερά είναι οι ρυθμίσεις του χρήστη. </a:t>
            </a:r>
          </a:p>
          <a:p>
            <a:r>
              <a:rPr lang="el-GR" dirty="0"/>
              <a:t>Το πράσινο κουτάκι καλύπτει την εικόνα χρήστη , το κόκκινο το όνομά του και το μωβ τη προσωπική του κατάσταση.</a:t>
            </a:r>
          </a:p>
        </p:txBody>
      </p:sp>
    </p:spTree>
    <p:extLst>
      <p:ext uri="{BB962C8B-B14F-4D97-AF65-F5344CB8AC3E}">
        <p14:creationId xmlns:p14="http://schemas.microsoft.com/office/powerpoint/2010/main" val="3863257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2FE1-A2F5-46D1-9661-78A7D6BD6022}"/>
              </a:ext>
            </a:extLst>
          </p:cNvPr>
          <p:cNvSpPr>
            <a:spLocks noGrp="1"/>
          </p:cNvSpPr>
          <p:nvPr>
            <p:ph type="title"/>
          </p:nvPr>
        </p:nvSpPr>
        <p:spPr/>
        <p:txBody>
          <a:bodyPr/>
          <a:lstStyle/>
          <a:p>
            <a:r>
              <a:rPr lang="el-GR" dirty="0"/>
              <a:t>Οι ρυθμισεις των ρολων</a:t>
            </a:r>
          </a:p>
        </p:txBody>
      </p:sp>
      <p:sp>
        <p:nvSpPr>
          <p:cNvPr id="3" name="Content Placeholder 2">
            <a:extLst>
              <a:ext uri="{FF2B5EF4-FFF2-40B4-BE49-F238E27FC236}">
                <a16:creationId xmlns:a16="http://schemas.microsoft.com/office/drawing/2014/main" id="{8A73A5A3-723F-45F0-812D-0D7B1DADFE4F}"/>
              </a:ext>
            </a:extLst>
          </p:cNvPr>
          <p:cNvSpPr>
            <a:spLocks noGrp="1"/>
          </p:cNvSpPr>
          <p:nvPr>
            <p:ph idx="1"/>
          </p:nvPr>
        </p:nvSpPr>
        <p:spPr>
          <a:xfrm>
            <a:off x="1451579" y="5166224"/>
            <a:ext cx="9291215" cy="1049235"/>
          </a:xfrm>
        </p:spPr>
        <p:txBody>
          <a:bodyPr>
            <a:normAutofit/>
          </a:bodyPr>
          <a:lstStyle/>
          <a:p>
            <a:pPr marL="0" indent="0">
              <a:buNone/>
            </a:pPr>
            <a:r>
              <a:rPr lang="el-GR" dirty="0"/>
              <a:t>Οι ρόλοι διατηρούν ιεραρχία από πάνω προς τα κάτω. Έτσι ένας ρόλος που είναι πιο χαμηλά δεν μπορεί να ρυθμίσει έναν ρόλο υψηλότερο στην ιεραρχία. </a:t>
            </a:r>
          </a:p>
        </p:txBody>
      </p:sp>
      <p:pic>
        <p:nvPicPr>
          <p:cNvPr id="4" name="Picture 3">
            <a:extLst>
              <a:ext uri="{FF2B5EF4-FFF2-40B4-BE49-F238E27FC236}">
                <a16:creationId xmlns:a16="http://schemas.microsoft.com/office/drawing/2014/main" id="{CFAE8945-E321-4108-A4EA-65F68F568D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9101" y="1853753"/>
            <a:ext cx="5120639" cy="3150493"/>
          </a:xfrm>
          <a:prstGeom prst="rect">
            <a:avLst/>
          </a:prstGeom>
          <a:noFill/>
          <a:ln>
            <a:noFill/>
          </a:ln>
        </p:spPr>
      </p:pic>
      <p:pic>
        <p:nvPicPr>
          <p:cNvPr id="5" name="Picture 4">
            <a:extLst>
              <a:ext uri="{FF2B5EF4-FFF2-40B4-BE49-F238E27FC236}">
                <a16:creationId xmlns:a16="http://schemas.microsoft.com/office/drawing/2014/main" id="{5D54FBCA-92DE-486C-B0AC-FBF52732588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12261" y="1868703"/>
            <a:ext cx="4560539" cy="3150492"/>
          </a:xfrm>
          <a:prstGeom prst="rect">
            <a:avLst/>
          </a:prstGeom>
          <a:noFill/>
          <a:ln>
            <a:noFill/>
          </a:ln>
        </p:spPr>
      </p:pic>
    </p:spTree>
    <p:extLst>
      <p:ext uri="{BB962C8B-B14F-4D97-AF65-F5344CB8AC3E}">
        <p14:creationId xmlns:p14="http://schemas.microsoft.com/office/powerpoint/2010/main" val="2316210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38F14-563B-423B-AE94-95D3F7DDF6D6}"/>
              </a:ext>
            </a:extLst>
          </p:cNvPr>
          <p:cNvSpPr>
            <a:spLocks noGrp="1"/>
          </p:cNvSpPr>
          <p:nvPr>
            <p:ph type="title"/>
          </p:nvPr>
        </p:nvSpPr>
        <p:spPr>
          <a:xfrm>
            <a:off x="1451579" y="488546"/>
            <a:ext cx="9291215" cy="1061222"/>
          </a:xfrm>
        </p:spPr>
        <p:txBody>
          <a:bodyPr/>
          <a:lstStyle/>
          <a:p>
            <a:r>
              <a:rPr lang="el-GR" dirty="0"/>
              <a:t>Επικινδυνεσ ρυθμισεις που εφιστουν τη προσοχη</a:t>
            </a:r>
          </a:p>
        </p:txBody>
      </p:sp>
      <p:sp>
        <p:nvSpPr>
          <p:cNvPr id="3" name="Content Placeholder 2">
            <a:extLst>
              <a:ext uri="{FF2B5EF4-FFF2-40B4-BE49-F238E27FC236}">
                <a16:creationId xmlns:a16="http://schemas.microsoft.com/office/drawing/2014/main" id="{104377E1-9514-44C4-BA03-B64CE8DDE202}"/>
              </a:ext>
            </a:extLst>
          </p:cNvPr>
          <p:cNvSpPr>
            <a:spLocks noGrp="1"/>
          </p:cNvSpPr>
          <p:nvPr>
            <p:ph idx="1"/>
          </p:nvPr>
        </p:nvSpPr>
        <p:spPr>
          <a:xfrm>
            <a:off x="1451579" y="5532582"/>
            <a:ext cx="9291215" cy="836871"/>
          </a:xfrm>
        </p:spPr>
        <p:txBody>
          <a:bodyPr>
            <a:normAutofit fontScale="85000" lnSpcReduction="10000"/>
          </a:bodyPr>
          <a:lstStyle/>
          <a:p>
            <a:pPr marL="0" indent="0">
              <a:buNone/>
            </a:pPr>
            <a:r>
              <a:rPr lang="el-GR" sz="1800" dirty="0">
                <a:effectLst/>
                <a:latin typeface="Arial" panose="020B0604020202020204" pitchFamily="34" charset="0"/>
                <a:ea typeface="Times New Roman" panose="02020603050405020304" pitchFamily="18" charset="0"/>
              </a:rPr>
              <a:t>Μία ρύθμιση πολύ ουσιαστική είναι αυτή του διαχειριστή , και δίνει πρόσβαση σε όλες τις λειτουργίες.Είναι πολύ επικίνδυνη ρύθμιση , γι αυτό και το </a:t>
            </a:r>
            <a:r>
              <a:rPr lang="en-US" sz="1800" dirty="0">
                <a:effectLst/>
                <a:latin typeface="Arial" panose="020B0604020202020204" pitchFamily="34" charset="0"/>
                <a:ea typeface="Times New Roman" panose="02020603050405020304" pitchFamily="18" charset="0"/>
              </a:rPr>
              <a:t>Discord</a:t>
            </a:r>
            <a:r>
              <a:rPr lang="el-GR" sz="1800" dirty="0">
                <a:effectLst/>
                <a:latin typeface="Arial" panose="020B0604020202020204" pitchFamily="34" charset="0"/>
                <a:ea typeface="Times New Roman" panose="02020603050405020304" pitchFamily="18" charset="0"/>
              </a:rPr>
              <a:t> έκρινε ότι πρέπει να μπει κάτω κάτω για να ξεχωρίζει. </a:t>
            </a:r>
            <a:endParaRPr lang="el-GR" dirty="0"/>
          </a:p>
        </p:txBody>
      </p:sp>
      <p:pic>
        <p:nvPicPr>
          <p:cNvPr id="4" name="Picture 3">
            <a:extLst>
              <a:ext uri="{FF2B5EF4-FFF2-40B4-BE49-F238E27FC236}">
                <a16:creationId xmlns:a16="http://schemas.microsoft.com/office/drawing/2014/main" id="{A63FF828-B2EE-4D44-B831-63AE5FBE42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97415" y="3991938"/>
            <a:ext cx="5997170" cy="1445662"/>
          </a:xfrm>
          <a:prstGeom prst="rect">
            <a:avLst/>
          </a:prstGeom>
          <a:noFill/>
          <a:ln>
            <a:noFill/>
          </a:ln>
        </p:spPr>
      </p:pic>
      <p:pic>
        <p:nvPicPr>
          <p:cNvPr id="5" name="Picture 4">
            <a:extLst>
              <a:ext uri="{FF2B5EF4-FFF2-40B4-BE49-F238E27FC236}">
                <a16:creationId xmlns:a16="http://schemas.microsoft.com/office/drawing/2014/main" id="{EBF1EC9A-2B7C-4822-A52E-168D2A089A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08021" y="1908271"/>
            <a:ext cx="4602163" cy="1969910"/>
          </a:xfrm>
          <a:prstGeom prst="rect">
            <a:avLst/>
          </a:prstGeom>
          <a:noFill/>
          <a:ln>
            <a:noFill/>
          </a:ln>
        </p:spPr>
      </p:pic>
      <p:pic>
        <p:nvPicPr>
          <p:cNvPr id="6" name="Picture 5">
            <a:extLst>
              <a:ext uri="{FF2B5EF4-FFF2-40B4-BE49-F238E27FC236}">
                <a16:creationId xmlns:a16="http://schemas.microsoft.com/office/drawing/2014/main" id="{793EBC7A-8487-47F0-8B39-BB437B78074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56696" y="1881107"/>
            <a:ext cx="4602163" cy="1969910"/>
          </a:xfrm>
          <a:prstGeom prst="rect">
            <a:avLst/>
          </a:prstGeom>
          <a:noFill/>
          <a:ln>
            <a:noFill/>
          </a:ln>
        </p:spPr>
      </p:pic>
    </p:spTree>
    <p:extLst>
      <p:ext uri="{BB962C8B-B14F-4D97-AF65-F5344CB8AC3E}">
        <p14:creationId xmlns:p14="http://schemas.microsoft.com/office/powerpoint/2010/main" val="75304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6190F-8AC3-49FB-8C95-1FE970047FE2}"/>
              </a:ext>
            </a:extLst>
          </p:cNvPr>
          <p:cNvSpPr>
            <a:spLocks noGrp="1"/>
          </p:cNvSpPr>
          <p:nvPr>
            <p:ph type="title"/>
          </p:nvPr>
        </p:nvSpPr>
        <p:spPr>
          <a:xfrm>
            <a:off x="1451579" y="485989"/>
            <a:ext cx="9291215" cy="1235895"/>
          </a:xfrm>
        </p:spPr>
        <p:txBody>
          <a:bodyPr/>
          <a:lstStyle/>
          <a:p>
            <a:r>
              <a:rPr lang="el-GR" dirty="0"/>
              <a:t>Επικινδυνεσ ρυθμισεις που εφιστουν τη προσοχη (συνεχεια)</a:t>
            </a:r>
          </a:p>
        </p:txBody>
      </p:sp>
      <p:sp>
        <p:nvSpPr>
          <p:cNvPr id="3" name="Content Placeholder 2">
            <a:extLst>
              <a:ext uri="{FF2B5EF4-FFF2-40B4-BE49-F238E27FC236}">
                <a16:creationId xmlns:a16="http://schemas.microsoft.com/office/drawing/2014/main" id="{38C49EDE-82BE-4139-9F3D-7F9D4A65A57D}"/>
              </a:ext>
            </a:extLst>
          </p:cNvPr>
          <p:cNvSpPr>
            <a:spLocks noGrp="1"/>
          </p:cNvSpPr>
          <p:nvPr>
            <p:ph idx="1"/>
          </p:nvPr>
        </p:nvSpPr>
        <p:spPr>
          <a:xfrm>
            <a:off x="1451579" y="4670922"/>
            <a:ext cx="9291215" cy="1367766"/>
          </a:xfrm>
        </p:spPr>
        <p:txBody>
          <a:bodyPr>
            <a:normAutofit fontScale="85000" lnSpcReduction="10000"/>
          </a:bodyPr>
          <a:lstStyle/>
          <a:p>
            <a:pPr marL="0" indent="0">
              <a:buNone/>
            </a:pPr>
            <a:r>
              <a:rPr lang="el-GR" sz="1800" dirty="0">
                <a:latin typeface="Arial" panose="020B0604020202020204" pitchFamily="34" charset="0"/>
                <a:ea typeface="Times New Roman" panose="02020603050405020304" pitchFamily="18" charset="0"/>
              </a:rPr>
              <a:t>Ε</a:t>
            </a:r>
            <a:r>
              <a:rPr lang="el-GR" sz="1800" dirty="0">
                <a:effectLst/>
                <a:latin typeface="Arial" panose="020B0604020202020204" pitchFamily="34" charset="0"/>
                <a:ea typeface="Times New Roman" panose="02020603050405020304" pitchFamily="18" charset="0"/>
              </a:rPr>
              <a:t>ίναι σημαντικό σε όλες τις κατηγορίες και κανάλια να τσεκάρουμε το χ στο ρόλο του </a:t>
            </a:r>
            <a:r>
              <a:rPr lang="en-US" sz="1800" dirty="0">
                <a:effectLst/>
                <a:latin typeface="Arial" panose="020B0604020202020204" pitchFamily="34" charset="0"/>
                <a:ea typeface="Times New Roman" panose="02020603050405020304" pitchFamily="18" charset="0"/>
              </a:rPr>
              <a:t>everyone</a:t>
            </a:r>
            <a:r>
              <a:rPr lang="el-GR" sz="1800" dirty="0">
                <a:effectLst/>
                <a:latin typeface="Arial" panose="020B0604020202020204" pitchFamily="34" charset="0"/>
                <a:ea typeface="Times New Roman" panose="02020603050405020304" pitchFamily="18" charset="0"/>
              </a:rPr>
              <a:t> . Ο ρόλος </a:t>
            </a:r>
            <a:r>
              <a:rPr lang="el-GR" sz="1800" dirty="0">
                <a:solidFill>
                  <a:schemeClr val="tx1">
                    <a:lumMod val="50000"/>
                  </a:schemeClr>
                </a:solidFill>
                <a:effectLst/>
                <a:highlight>
                  <a:srgbClr val="D3D3D3"/>
                </a:highlight>
                <a:latin typeface="Arial" panose="020B0604020202020204" pitchFamily="34" charset="0"/>
                <a:ea typeface="Times New Roman" panose="02020603050405020304" pitchFamily="18" charset="0"/>
              </a:rPr>
              <a:t>@</a:t>
            </a:r>
            <a:r>
              <a:rPr lang="en-US" sz="1800" b="1" dirty="0">
                <a:solidFill>
                  <a:schemeClr val="tx1">
                    <a:lumMod val="50000"/>
                  </a:schemeClr>
                </a:solidFill>
                <a:effectLst/>
                <a:highlight>
                  <a:srgbClr val="D3D3D3"/>
                </a:highlight>
                <a:latin typeface="Arial" panose="020B0604020202020204" pitchFamily="34" charset="0"/>
                <a:ea typeface="Times New Roman" panose="02020603050405020304" pitchFamily="18" charset="0"/>
              </a:rPr>
              <a:t>everyone</a:t>
            </a:r>
            <a:r>
              <a:rPr lang="en-US" sz="1800" dirty="0">
                <a:solidFill>
                  <a:schemeClr val="tx1">
                    <a:lumMod val="50000"/>
                  </a:schemeClr>
                </a:solidFill>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θεωρείται ως ο </a:t>
            </a:r>
            <a:r>
              <a:rPr lang="en-US" sz="1800" dirty="0">
                <a:effectLst/>
                <a:latin typeface="Arial" panose="020B0604020202020204" pitchFamily="34" charset="0"/>
                <a:ea typeface="Times New Roman" panose="02020603050405020304" pitchFamily="18" charset="0"/>
              </a:rPr>
              <a:t>default </a:t>
            </a:r>
            <a:r>
              <a:rPr lang="el-GR" sz="1800" dirty="0">
                <a:effectLst/>
                <a:latin typeface="Arial" panose="020B0604020202020204" pitchFamily="34" charset="0"/>
                <a:ea typeface="Times New Roman" panose="02020603050405020304" pitchFamily="18" charset="0"/>
              </a:rPr>
              <a:t>ρόλος που έχει κάθε χρήστης με την εισαγωγή του στο σέρβερ και θα πρέπει να απαγορεύεται σε όλα τα κανάλια του σέρβερ εκτός και αν είναι επιθυμητός σε περιπτώσεις χαλαρής ασφάλειας.Θα πρέπει να δημιουργηθούν ειδικοί ρόλοι (όπως π.χ. ‘μέλος’ ) και να ρυθμιστούν τα δικαιώματα που παρέχουν στους χρήστες προσεκτικά.</a:t>
            </a:r>
            <a:endParaRPr lang="el-GR" dirty="0"/>
          </a:p>
        </p:txBody>
      </p:sp>
      <p:pic>
        <p:nvPicPr>
          <p:cNvPr id="4" name="Picture 3">
            <a:extLst>
              <a:ext uri="{FF2B5EF4-FFF2-40B4-BE49-F238E27FC236}">
                <a16:creationId xmlns:a16="http://schemas.microsoft.com/office/drawing/2014/main" id="{73ACC0D6-5012-4070-8173-DD23734DB68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78523" y="2161678"/>
            <a:ext cx="5879397" cy="2069450"/>
          </a:xfrm>
          <a:prstGeom prst="rect">
            <a:avLst/>
          </a:prstGeom>
          <a:noFill/>
          <a:ln>
            <a:noFill/>
          </a:ln>
        </p:spPr>
      </p:pic>
    </p:spTree>
    <p:extLst>
      <p:ext uri="{BB962C8B-B14F-4D97-AF65-F5344CB8AC3E}">
        <p14:creationId xmlns:p14="http://schemas.microsoft.com/office/powerpoint/2010/main" val="3954975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57F3-DE2B-4F58-8B96-65932B161571}"/>
              </a:ext>
            </a:extLst>
          </p:cNvPr>
          <p:cNvSpPr>
            <a:spLocks noGrp="1"/>
          </p:cNvSpPr>
          <p:nvPr>
            <p:ph type="title"/>
          </p:nvPr>
        </p:nvSpPr>
        <p:spPr/>
        <p:txBody>
          <a:bodyPr/>
          <a:lstStyle/>
          <a:p>
            <a:r>
              <a:rPr lang="el-GR" dirty="0"/>
              <a:t>Ο σχεδιΑσμοσ των σερβερ</a:t>
            </a:r>
          </a:p>
        </p:txBody>
      </p:sp>
      <p:sp>
        <p:nvSpPr>
          <p:cNvPr id="3" name="Content Placeholder 2">
            <a:extLst>
              <a:ext uri="{FF2B5EF4-FFF2-40B4-BE49-F238E27FC236}">
                <a16:creationId xmlns:a16="http://schemas.microsoft.com/office/drawing/2014/main" id="{7E45B187-A4D3-41CD-8AFD-4C72E159E85F}"/>
              </a:ext>
            </a:extLst>
          </p:cNvPr>
          <p:cNvSpPr>
            <a:spLocks noGrp="1"/>
          </p:cNvSpPr>
          <p:nvPr>
            <p:ph idx="1"/>
          </p:nvPr>
        </p:nvSpPr>
        <p:spPr>
          <a:xfrm>
            <a:off x="4091708" y="2015731"/>
            <a:ext cx="7648008" cy="4037749"/>
          </a:xfrm>
        </p:spPr>
        <p:txBody>
          <a:bodyPr>
            <a:normAutofit/>
          </a:bodyPr>
          <a:lstStyle/>
          <a:p>
            <a:pPr marL="0" indent="0">
              <a:buNone/>
            </a:pPr>
            <a:r>
              <a:rPr lang="el-GR" dirty="0"/>
              <a:t>Ο σχεδιασμός των σέρβερ αποτελεί προσπάθεια δημιουργίας περιβάλλοντων ικανών να αποθηκεύσουν πληροφορίες, να επιτρέπουν την ελεγχόμενη και την αποτελεσματική επικοινωνία των χρηστών και την εφαρμογή τεχνικών ευέλικτης μάθησης για την εξ αποστάσεως εκπαίδευση.</a:t>
            </a:r>
          </a:p>
          <a:p>
            <a:pPr marL="0" indent="0">
              <a:buNone/>
            </a:pPr>
            <a:r>
              <a:rPr lang="el-GR" dirty="0"/>
              <a:t>Στη φωτογραφία φαίνονται οι τέσσερις σέρβερ , ένας για κάθε έτος της σχολής, οι οποίοι είναι εμφωλευμένοι σε ένα φάκελο. </a:t>
            </a:r>
          </a:p>
        </p:txBody>
      </p:sp>
      <p:pic>
        <p:nvPicPr>
          <p:cNvPr id="4" name="Picture 3">
            <a:extLst>
              <a:ext uri="{FF2B5EF4-FFF2-40B4-BE49-F238E27FC236}">
                <a16:creationId xmlns:a16="http://schemas.microsoft.com/office/drawing/2014/main" id="{5180BEEE-EEE0-4FB1-B7A0-B382FD16D1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6143" y="2015732"/>
            <a:ext cx="3038475" cy="2495550"/>
          </a:xfrm>
          <a:prstGeom prst="rect">
            <a:avLst/>
          </a:prstGeom>
          <a:noFill/>
          <a:ln>
            <a:noFill/>
          </a:ln>
        </p:spPr>
      </p:pic>
    </p:spTree>
    <p:extLst>
      <p:ext uri="{BB962C8B-B14F-4D97-AF65-F5344CB8AC3E}">
        <p14:creationId xmlns:p14="http://schemas.microsoft.com/office/powerpoint/2010/main" val="2409515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E538-45E8-445F-9D44-0E684CEB085A}"/>
              </a:ext>
            </a:extLst>
          </p:cNvPr>
          <p:cNvSpPr>
            <a:spLocks noGrp="1"/>
          </p:cNvSpPr>
          <p:nvPr>
            <p:ph type="title"/>
          </p:nvPr>
        </p:nvSpPr>
        <p:spPr>
          <a:xfrm>
            <a:off x="1613810" y="455099"/>
            <a:ext cx="9291215" cy="1049235"/>
          </a:xfrm>
        </p:spPr>
        <p:txBody>
          <a:bodyPr/>
          <a:lstStyle/>
          <a:p>
            <a:r>
              <a:rPr lang="el-GR" dirty="0"/>
              <a:t>Η κεντρικη κατηγορια</a:t>
            </a:r>
          </a:p>
        </p:txBody>
      </p:sp>
      <p:sp>
        <p:nvSpPr>
          <p:cNvPr id="3" name="Content Placeholder 2">
            <a:extLst>
              <a:ext uri="{FF2B5EF4-FFF2-40B4-BE49-F238E27FC236}">
                <a16:creationId xmlns:a16="http://schemas.microsoft.com/office/drawing/2014/main" id="{5E9445BA-720D-4C6A-A22F-052ADF84A088}"/>
              </a:ext>
            </a:extLst>
          </p:cNvPr>
          <p:cNvSpPr>
            <a:spLocks noGrp="1"/>
          </p:cNvSpPr>
          <p:nvPr>
            <p:ph idx="1"/>
          </p:nvPr>
        </p:nvSpPr>
        <p:spPr>
          <a:xfrm>
            <a:off x="4250764" y="1897998"/>
            <a:ext cx="7534890" cy="4549147"/>
          </a:xfrm>
        </p:spPr>
        <p:txBody>
          <a:bodyPr>
            <a:normAutofit fontScale="85000" lnSpcReduction="20000"/>
          </a:bodyPr>
          <a:lstStyle/>
          <a:p>
            <a:pPr marL="0" indent="0">
              <a:buNone/>
            </a:pPr>
            <a:r>
              <a:rPr lang="el-GR" dirty="0"/>
              <a:t>Η ονομασία των κατηγοριών και των καναλιών επιτρέπει τη χρήση ειδικών συμβόλων για να είναι ευπαρουσίαστα.</a:t>
            </a:r>
          </a:p>
          <a:p>
            <a:pPr marL="0" indent="0">
              <a:buNone/>
            </a:pPr>
            <a:r>
              <a:rPr lang="el-GR" dirty="0"/>
              <a:t>Η κεντρική κατηγορία περιέχει ένα κανάλι κανόνων που σημειώνεται ως κανάλι υποδοχής των καινούριων μέλών.</a:t>
            </a:r>
          </a:p>
          <a:p>
            <a:pPr marL="0" indent="0">
              <a:buNone/>
            </a:pPr>
            <a:r>
              <a:rPr lang="el-GR" dirty="0"/>
              <a:t>Ένα κανάλι ανακοινώσεων.Πρόκειται για γενικές ανακοινώσεις που θα λαμβάνουν όλα τα μέλη του σέρβερ.</a:t>
            </a:r>
          </a:p>
          <a:p>
            <a:pPr marL="0" indent="0">
              <a:buNone/>
            </a:pPr>
            <a:r>
              <a:rPr lang="el-GR" dirty="0"/>
              <a:t>Ένα κανάλι που αναγράφεται το πρόγραμμα της σχολής για να είναι εύκολα προσβάσιμο . </a:t>
            </a:r>
          </a:p>
          <a:p>
            <a:pPr marL="0" indent="0">
              <a:buNone/>
            </a:pPr>
            <a:r>
              <a:rPr lang="el-GR" dirty="0"/>
              <a:t>Ένα κανάλι που εμπεριέχει ειδικό μήνυμα του </a:t>
            </a:r>
            <a:r>
              <a:rPr lang="en-US" dirty="0"/>
              <a:t>bot</a:t>
            </a:r>
            <a:r>
              <a:rPr lang="el-GR" dirty="0"/>
              <a:t> για τη δήλωση μαθημάτων.</a:t>
            </a:r>
          </a:p>
          <a:p>
            <a:pPr marL="0" indent="0">
              <a:buNone/>
            </a:pPr>
            <a:r>
              <a:rPr lang="el-GR" dirty="0"/>
              <a:t>Ένα κανάλι προσβάσιμο απόλους τους καθηγητές και μόνο από τους καθηγητές</a:t>
            </a:r>
          </a:p>
          <a:p>
            <a:pPr marL="0" indent="0">
              <a:buNone/>
            </a:pPr>
            <a:r>
              <a:rPr lang="el-GR" dirty="0"/>
              <a:t>Τέλος  , ένα γενικό κανάλι γραπτής ομιλίας για όλα τα άτομα του σέρβερ.</a:t>
            </a:r>
          </a:p>
          <a:p>
            <a:pPr marL="0" indent="0">
              <a:buNone/>
            </a:pPr>
            <a:r>
              <a:rPr lang="el-GR" dirty="0"/>
              <a:t>Η κεντρική κατηγορία είναι μια ‘γενική’ κατηγορία και αναφέρεται σε όλους.</a:t>
            </a:r>
          </a:p>
        </p:txBody>
      </p:sp>
      <p:pic>
        <p:nvPicPr>
          <p:cNvPr id="4" name="Picture 3">
            <a:extLst>
              <a:ext uri="{FF2B5EF4-FFF2-40B4-BE49-F238E27FC236}">
                <a16:creationId xmlns:a16="http://schemas.microsoft.com/office/drawing/2014/main" id="{D8ADFFF5-4785-4851-8982-51228FC705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3317" y="1853754"/>
            <a:ext cx="3690476" cy="3961755"/>
          </a:xfrm>
          <a:prstGeom prst="rect">
            <a:avLst/>
          </a:prstGeom>
          <a:noFill/>
          <a:ln>
            <a:noFill/>
          </a:ln>
        </p:spPr>
      </p:pic>
    </p:spTree>
    <p:extLst>
      <p:ext uri="{BB962C8B-B14F-4D97-AF65-F5344CB8AC3E}">
        <p14:creationId xmlns:p14="http://schemas.microsoft.com/office/powerpoint/2010/main" val="186968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155A6-D2F9-44D7-90D1-C2213667FA74}"/>
              </a:ext>
            </a:extLst>
          </p:cNvPr>
          <p:cNvSpPr>
            <a:spLocks noGrp="1"/>
          </p:cNvSpPr>
          <p:nvPr>
            <p:ph type="title"/>
          </p:nvPr>
        </p:nvSpPr>
        <p:spPr>
          <a:xfrm>
            <a:off x="1662972" y="507769"/>
            <a:ext cx="9291215" cy="1049235"/>
          </a:xfrm>
        </p:spPr>
        <p:txBody>
          <a:bodyPr/>
          <a:lstStyle/>
          <a:p>
            <a:r>
              <a:rPr lang="el-GR" dirty="0"/>
              <a:t>Η κατηγορια των φωνητικων καναλιων για διαλεξεις και ροη</a:t>
            </a:r>
          </a:p>
        </p:txBody>
      </p:sp>
      <p:sp>
        <p:nvSpPr>
          <p:cNvPr id="3" name="Content Placeholder 2">
            <a:extLst>
              <a:ext uri="{FF2B5EF4-FFF2-40B4-BE49-F238E27FC236}">
                <a16:creationId xmlns:a16="http://schemas.microsoft.com/office/drawing/2014/main" id="{C41E4B15-56D1-4EE3-8119-0EE70E30D39F}"/>
              </a:ext>
            </a:extLst>
          </p:cNvPr>
          <p:cNvSpPr>
            <a:spLocks noGrp="1"/>
          </p:cNvSpPr>
          <p:nvPr>
            <p:ph idx="1"/>
          </p:nvPr>
        </p:nvSpPr>
        <p:spPr>
          <a:xfrm>
            <a:off x="4564131" y="2113918"/>
            <a:ext cx="7477433" cy="4144297"/>
          </a:xfrm>
        </p:spPr>
        <p:txBody>
          <a:bodyPr>
            <a:normAutofit lnSpcReduction="10000"/>
          </a:bodyPr>
          <a:lstStyle/>
          <a:p>
            <a:pPr marL="0" indent="0">
              <a:buNone/>
            </a:pPr>
            <a:r>
              <a:rPr lang="el-GR" sz="1800" dirty="0">
                <a:effectLst/>
                <a:latin typeface="Arial" panose="020B0604020202020204" pitchFamily="34" charset="0"/>
                <a:ea typeface="Times New Roman" panose="02020603050405020304" pitchFamily="18" charset="0"/>
              </a:rPr>
              <a:t>Προσφέρει δύο κανάλια κειμένου για την καλύτερη και ταχύτερη συνεννόηση των μελών ή και χρησιμεύει στη περίπτωση δραστηριότητας εντός των διαλέξεων.</a:t>
            </a:r>
            <a:endParaRPr lang="el-GR" sz="1800" dirty="0">
              <a:latin typeface="Arial" panose="020B0604020202020204" pitchFamily="34" charset="0"/>
              <a:ea typeface="Times New Roman" panose="02020603050405020304" pitchFamily="18" charset="0"/>
            </a:endParaRPr>
          </a:p>
          <a:p>
            <a:pPr marL="0" indent="0">
              <a:buNone/>
            </a:pPr>
            <a:r>
              <a:rPr lang="el-GR" sz="1800" dirty="0">
                <a:effectLst/>
                <a:latin typeface="Arial" panose="020B0604020202020204" pitchFamily="34" charset="0"/>
                <a:ea typeface="Times New Roman" panose="02020603050405020304" pitchFamily="18" charset="0"/>
              </a:rPr>
              <a:t>Στη συγκεκριμένη κατηγορία οι φοιτητές δεν έχουν τη δυνατότητα να συνδεθούν στα φωνητικά κανάλια(‘διάλεξη 1 ‘ , ‘διάλεξη 2’)  παρά μόνο στο προθάλαμο ( ‘ </a:t>
            </a:r>
            <a:r>
              <a:rPr lang="en-US" sz="1800" dirty="0">
                <a:effectLst/>
                <a:latin typeface="Arial" panose="020B0604020202020204" pitchFamily="34" charset="0"/>
                <a:ea typeface="Times New Roman" panose="02020603050405020304" pitchFamily="18" charset="0"/>
              </a:rPr>
              <a:t>waiting room</a:t>
            </a:r>
            <a:r>
              <a:rPr lang="el-GR" sz="1800" dirty="0">
                <a:effectLst/>
                <a:latin typeface="Arial" panose="020B0604020202020204" pitchFamily="34" charset="0"/>
                <a:ea typeface="Times New Roman" panose="02020603050405020304" pitchFamily="18" charset="0"/>
              </a:rPr>
              <a:t> ‘ ) . Από εκεί ο κάθε καθηγητής θα μπορεί να τους μετακινήσει στα φωνητικά κανάλια για να ξεκινήσει η διάξεξή του . Αυτή η δυνατότητα δίνει ευελιξία στον καθηγητή και στο τρόπο που επιλέγει να διεξάγει το μάθημά του. </a:t>
            </a:r>
          </a:p>
          <a:p>
            <a:pPr marL="0" indent="0">
              <a:buNone/>
            </a:pPr>
            <a:r>
              <a:rPr lang="el-GR" sz="1800" dirty="0">
                <a:effectLst/>
                <a:latin typeface="Arial" panose="020B0604020202020204" pitchFamily="34" charset="0"/>
                <a:ea typeface="Times New Roman" panose="02020603050405020304" pitchFamily="18" charset="0"/>
              </a:rPr>
              <a:t>Θα μπορούσαν επίσης να δημιουργηθούν και άλλα κανάλια για περισσότερη ευελιξία ανάλογα με τις ανάγκες της κάθε δραστηριότητας που εμπεριέχει η διάλεξη του εκάστοτε καθηγητή.</a:t>
            </a:r>
          </a:p>
          <a:p>
            <a:pPr marL="0" indent="0">
              <a:buNone/>
            </a:pPr>
            <a:endParaRPr lang="el-GR" sz="1800" dirty="0">
              <a:latin typeface="Arial" panose="020B0604020202020204" pitchFamily="34" charset="0"/>
            </a:endParaRPr>
          </a:p>
        </p:txBody>
      </p:sp>
      <p:pic>
        <p:nvPicPr>
          <p:cNvPr id="4" name="Picture 3">
            <a:extLst>
              <a:ext uri="{FF2B5EF4-FFF2-40B4-BE49-F238E27FC236}">
                <a16:creationId xmlns:a16="http://schemas.microsoft.com/office/drawing/2014/main" id="{539AF7EE-31D3-40C2-A999-34A712DD810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0436" y="2128667"/>
            <a:ext cx="4156093" cy="3048017"/>
          </a:xfrm>
          <a:prstGeom prst="rect">
            <a:avLst/>
          </a:prstGeom>
          <a:noFill/>
          <a:ln>
            <a:noFill/>
          </a:ln>
        </p:spPr>
      </p:pic>
    </p:spTree>
    <p:extLst>
      <p:ext uri="{BB962C8B-B14F-4D97-AF65-F5344CB8AC3E}">
        <p14:creationId xmlns:p14="http://schemas.microsoft.com/office/powerpoint/2010/main" val="2734733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38F7-272E-4431-A817-F2C1AA1000B5}"/>
              </a:ext>
            </a:extLst>
          </p:cNvPr>
          <p:cNvSpPr>
            <a:spLocks noGrp="1"/>
          </p:cNvSpPr>
          <p:nvPr>
            <p:ph type="title"/>
          </p:nvPr>
        </p:nvSpPr>
        <p:spPr/>
        <p:txBody>
          <a:bodyPr/>
          <a:lstStyle/>
          <a:p>
            <a:r>
              <a:rPr lang="el-GR" dirty="0"/>
              <a:t>Τι ειναι το </a:t>
            </a:r>
            <a:r>
              <a:rPr lang="en-US" dirty="0"/>
              <a:t>discord</a:t>
            </a:r>
            <a:r>
              <a:rPr lang="el-GR" dirty="0"/>
              <a:t>;</a:t>
            </a:r>
          </a:p>
        </p:txBody>
      </p:sp>
      <p:sp>
        <p:nvSpPr>
          <p:cNvPr id="3" name="Content Placeholder 2">
            <a:extLst>
              <a:ext uri="{FF2B5EF4-FFF2-40B4-BE49-F238E27FC236}">
                <a16:creationId xmlns:a16="http://schemas.microsoft.com/office/drawing/2014/main" id="{643B5216-A2C6-47A3-9905-B6E27C3EA069}"/>
              </a:ext>
            </a:extLst>
          </p:cNvPr>
          <p:cNvSpPr>
            <a:spLocks noGrp="1"/>
          </p:cNvSpPr>
          <p:nvPr>
            <p:ph idx="1"/>
          </p:nvPr>
        </p:nvSpPr>
        <p:spPr>
          <a:xfrm>
            <a:off x="1451579" y="2475345"/>
            <a:ext cx="9291215" cy="2991000"/>
          </a:xfrm>
        </p:spPr>
        <p:txBody>
          <a:bodyPr/>
          <a:lstStyle/>
          <a:p>
            <a:pPr marL="0" indent="0">
              <a:buNone/>
            </a:pPr>
            <a:r>
              <a:rPr lang="el-GR" sz="1800" dirty="0">
                <a:effectLst/>
                <a:latin typeface="Arial" panose="020B0604020202020204" pitchFamily="34" charset="0"/>
                <a:ea typeface="Times New Roman" panose="02020603050405020304" pitchFamily="18" charset="0"/>
                <a:cs typeface="Times New Roman" panose="02020603050405020304" pitchFamily="18" charset="0"/>
              </a:rPr>
              <a:t>Πρόκειται για μια υπηρεσία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VoIP</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freeware voice over internet protocol</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που χρησιμοποιείται από πάνω από εκατό εκατομμύρια χρήστες για την ανταλλαγή φωνητικών και γραπτών μηνυμάτων . Επίσης επιτρέπει τη λειτουργία ροής , το μοίρασμα της οθόνης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streaming and screenshare</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 τις φωνητικές κλήσεις και τις βιντεοκλήσεις αλλά συμπεριλαμβάνει και άλλες δυνατότητες που θα αναφερθούν αργότερα.</a:t>
            </a:r>
            <a:endParaRPr lang="el-G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l-GR" dirty="0"/>
          </a:p>
        </p:txBody>
      </p:sp>
    </p:spTree>
    <p:extLst>
      <p:ext uri="{BB962C8B-B14F-4D97-AF65-F5344CB8AC3E}">
        <p14:creationId xmlns:p14="http://schemas.microsoft.com/office/powerpoint/2010/main" val="1125952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6BA0-263F-480B-95A9-460B95832C32}"/>
              </a:ext>
            </a:extLst>
          </p:cNvPr>
          <p:cNvSpPr>
            <a:spLocks noGrp="1"/>
          </p:cNvSpPr>
          <p:nvPr>
            <p:ph type="title"/>
          </p:nvPr>
        </p:nvSpPr>
        <p:spPr/>
        <p:txBody>
          <a:bodyPr/>
          <a:lstStyle/>
          <a:p>
            <a:r>
              <a:rPr lang="el-GR" dirty="0"/>
              <a:t>Οι κατηγοριες των μαθηματων</a:t>
            </a:r>
          </a:p>
        </p:txBody>
      </p:sp>
      <p:sp>
        <p:nvSpPr>
          <p:cNvPr id="3" name="Content Placeholder 2">
            <a:extLst>
              <a:ext uri="{FF2B5EF4-FFF2-40B4-BE49-F238E27FC236}">
                <a16:creationId xmlns:a16="http://schemas.microsoft.com/office/drawing/2014/main" id="{FB3DAEB3-2828-462E-8112-748AFCA45D6D}"/>
              </a:ext>
            </a:extLst>
          </p:cNvPr>
          <p:cNvSpPr>
            <a:spLocks noGrp="1"/>
          </p:cNvSpPr>
          <p:nvPr>
            <p:ph idx="1"/>
          </p:nvPr>
        </p:nvSpPr>
        <p:spPr>
          <a:xfrm>
            <a:off x="3790335" y="1853754"/>
            <a:ext cx="7978877" cy="4089846"/>
          </a:xfrm>
        </p:spPr>
        <p:txBody>
          <a:bodyPr>
            <a:normAutofit fontScale="85000" lnSpcReduction="20000"/>
          </a:bodyPr>
          <a:lstStyle/>
          <a:p>
            <a:pPr marL="0" indent="0">
              <a:buNone/>
            </a:pPr>
            <a:r>
              <a:rPr lang="el-GR" sz="1800" dirty="0">
                <a:effectLst/>
                <a:latin typeface="Arial" panose="020B0604020202020204" pitchFamily="34" charset="0"/>
                <a:ea typeface="Times New Roman" panose="02020603050405020304" pitchFamily="18" charset="0"/>
              </a:rPr>
              <a:t>Αυτές έχουν σχεδιαστεί να εμφανίζονται ανάλογα με το αν κάποιος φοιτητής έχει επιλέξει κάποιο μάθημα ή όχι. Αυτό σημαίνει ότι σε μια δήλωση μαθημάτων θα εμφανίζονται στο φοιτητή μόνο τα μαθήματα που τον ενδιαφέρουν για να μην δυσκολεύεται να τα εντοπίσει οπτικά . </a:t>
            </a:r>
          </a:p>
          <a:p>
            <a:pPr marL="0" indent="0">
              <a:buNone/>
            </a:pPr>
            <a:r>
              <a:rPr lang="el-GR" sz="1800" dirty="0">
                <a:latin typeface="Arial" panose="020B0604020202020204" pitchFamily="34" charset="0"/>
              </a:rPr>
              <a:t>Περιέχει : </a:t>
            </a:r>
          </a:p>
          <a:p>
            <a:pPr marL="0" indent="0">
              <a:buNone/>
            </a:pPr>
            <a:r>
              <a:rPr lang="el-GR" sz="1800" dirty="0">
                <a:latin typeface="Arial" panose="020B0604020202020204" pitchFamily="34" charset="0"/>
              </a:rPr>
              <a:t>Ενα κανάλι ανακοινώσεων για της ανακοινώσεις του συγκεκριμένου μαθήματος από το καθηγητή.</a:t>
            </a:r>
          </a:p>
          <a:p>
            <a:pPr marL="0" indent="0">
              <a:buNone/>
            </a:pPr>
            <a:r>
              <a:rPr lang="el-GR" sz="1800" dirty="0">
                <a:latin typeface="Arial" panose="020B0604020202020204" pitchFamily="34" charset="0"/>
              </a:rPr>
              <a:t>Ένα κανάλι με τις πληροφορίες του μαθήματος (</a:t>
            </a:r>
            <a:r>
              <a:rPr lang="en-US" sz="1800" dirty="0">
                <a:latin typeface="Arial" panose="020B0604020202020204" pitchFamily="34" charset="0"/>
              </a:rPr>
              <a:t>email </a:t>
            </a:r>
            <a:r>
              <a:rPr lang="el-GR" sz="1800" dirty="0">
                <a:latin typeface="Arial" panose="020B0604020202020204" pitchFamily="34" charset="0"/>
              </a:rPr>
              <a:t>διδασκόντων, χρονοδιάγραμμα κλπ. ) </a:t>
            </a:r>
          </a:p>
          <a:p>
            <a:pPr marL="0" indent="0">
              <a:buNone/>
            </a:pPr>
            <a:r>
              <a:rPr lang="el-GR" sz="1800" dirty="0">
                <a:latin typeface="Arial" panose="020B0604020202020204" pitchFamily="34" charset="0"/>
              </a:rPr>
              <a:t>Ένα κανάλι με το υλικό του μαθήματος ( παρουσιάσεις , διαφάνειες,εκπαιδευτικό υλικό κλπ. ) </a:t>
            </a:r>
          </a:p>
          <a:p>
            <a:pPr marL="0" indent="0">
              <a:buNone/>
            </a:pPr>
            <a:r>
              <a:rPr lang="el-GR" sz="1800" dirty="0">
                <a:latin typeface="Arial" panose="020B0604020202020204" pitchFamily="34" charset="0"/>
              </a:rPr>
              <a:t>Ένα κανάλι για ύποβολή εργασιών και τεστ . (Επιτρέπει αποστολή μηνύματος ανά 6 ώρες).Μπορεί να γίνει ρύθμιση μετά την υποβολή να μην είναι ορατό στους υπολοιπους χρήστες.</a:t>
            </a:r>
          </a:p>
          <a:p>
            <a:pPr marL="0" indent="0">
              <a:buNone/>
            </a:pPr>
            <a:r>
              <a:rPr lang="el-GR" sz="1800" dirty="0">
                <a:latin typeface="Arial" panose="020B0604020202020204" pitchFamily="34" charset="0"/>
              </a:rPr>
              <a:t>Ένα κανάλι για γραπτή ομιλία σχετικά με το μάθημα , επίλυση αποριών κλπ . </a:t>
            </a:r>
          </a:p>
          <a:p>
            <a:pPr marL="0" indent="0">
              <a:buNone/>
            </a:pPr>
            <a:endParaRPr lang="el-GR" dirty="0"/>
          </a:p>
        </p:txBody>
      </p:sp>
      <p:pic>
        <p:nvPicPr>
          <p:cNvPr id="4" name="Picture 3">
            <a:extLst>
              <a:ext uri="{FF2B5EF4-FFF2-40B4-BE49-F238E27FC236}">
                <a16:creationId xmlns:a16="http://schemas.microsoft.com/office/drawing/2014/main" id="{2B317B46-3A5B-4EC1-A824-9B8915E5B4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7192" y="2015732"/>
            <a:ext cx="3461918" cy="3450613"/>
          </a:xfrm>
          <a:prstGeom prst="rect">
            <a:avLst/>
          </a:prstGeom>
          <a:noFill/>
          <a:ln>
            <a:noFill/>
          </a:ln>
        </p:spPr>
      </p:pic>
    </p:spTree>
    <p:extLst>
      <p:ext uri="{BB962C8B-B14F-4D97-AF65-F5344CB8AC3E}">
        <p14:creationId xmlns:p14="http://schemas.microsoft.com/office/powerpoint/2010/main" val="3842419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4827-B4BB-42AE-86AB-BB8336D54448}"/>
              </a:ext>
            </a:extLst>
          </p:cNvPr>
          <p:cNvSpPr>
            <a:spLocks noGrp="1"/>
          </p:cNvSpPr>
          <p:nvPr>
            <p:ph type="title"/>
          </p:nvPr>
        </p:nvSpPr>
        <p:spPr/>
        <p:txBody>
          <a:bodyPr/>
          <a:lstStyle/>
          <a:p>
            <a:r>
              <a:rPr lang="el-GR" dirty="0"/>
              <a:t>Λοιπες κατηγοριες</a:t>
            </a:r>
          </a:p>
        </p:txBody>
      </p:sp>
      <p:sp>
        <p:nvSpPr>
          <p:cNvPr id="3" name="Content Placeholder 2">
            <a:extLst>
              <a:ext uri="{FF2B5EF4-FFF2-40B4-BE49-F238E27FC236}">
                <a16:creationId xmlns:a16="http://schemas.microsoft.com/office/drawing/2014/main" id="{1E0BFD58-4F29-4652-9508-437CC1E66620}"/>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Έπειτα ακολουθούν κάποιες ακόμα κατηγορίες . Η πρώτη αφορά την ανάρτηση συνδέσμων βοηθητικών ή και εξωσχολικών για τον εμπλουτισμό των σπουδών των φοιτητών . Η δεύτερη κρατάει με τη βοήθεια επιπρόσθετου λογισμικού στατιστικά για τους φοιτητές (πόσοι επέλεξαν κάποιο μάθημα , πόσοι είναι ενεργοί κλπ ). Η τελευταία αποσκοπεί στη παρακολούθηση του σέρβερ , κρατάει αρχείο σχετικά με το ποιος εγγράφεται στον σέρβερ αλλά και συμπεριλαμβάνει κανάλια που δεν μπορουν να ενταχθούν σε κάποια κατηγορία.</a:t>
            </a:r>
            <a:endParaRPr lang="el-GR" dirty="0"/>
          </a:p>
        </p:txBody>
      </p:sp>
    </p:spTree>
    <p:extLst>
      <p:ext uri="{BB962C8B-B14F-4D97-AF65-F5344CB8AC3E}">
        <p14:creationId xmlns:p14="http://schemas.microsoft.com/office/powerpoint/2010/main" val="42446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4CD2-9048-4A89-9BF4-D73D7092080B}"/>
              </a:ext>
            </a:extLst>
          </p:cNvPr>
          <p:cNvSpPr>
            <a:spLocks noGrp="1"/>
          </p:cNvSpPr>
          <p:nvPr>
            <p:ph type="title"/>
          </p:nvPr>
        </p:nvSpPr>
        <p:spPr/>
        <p:txBody>
          <a:bodyPr/>
          <a:lstStyle/>
          <a:p>
            <a:r>
              <a:rPr lang="el-GR" dirty="0"/>
              <a:t>Τι ειναι τα </a:t>
            </a:r>
            <a:r>
              <a:rPr lang="en-US" dirty="0"/>
              <a:t>discord bots;</a:t>
            </a:r>
            <a:endParaRPr lang="el-GR" dirty="0"/>
          </a:p>
        </p:txBody>
      </p:sp>
      <p:sp>
        <p:nvSpPr>
          <p:cNvPr id="3" name="Content Placeholder 2">
            <a:extLst>
              <a:ext uri="{FF2B5EF4-FFF2-40B4-BE49-F238E27FC236}">
                <a16:creationId xmlns:a16="http://schemas.microsoft.com/office/drawing/2014/main" id="{37310893-FF6B-4235-BBB3-C52537E1FCC1}"/>
              </a:ext>
            </a:extLst>
          </p:cNvPr>
          <p:cNvSpPr>
            <a:spLocks noGrp="1"/>
          </p:cNvSpPr>
          <p:nvPr>
            <p:ph idx="1"/>
          </p:nvPr>
        </p:nvSpPr>
        <p:spPr>
          <a:xfrm>
            <a:off x="4055806" y="2015732"/>
            <a:ext cx="6686988" cy="3868620"/>
          </a:xfrm>
        </p:spPr>
        <p:txBody>
          <a:bodyPr>
            <a:normAutofit fontScale="85000" lnSpcReduction="10000"/>
          </a:bodyPr>
          <a:lstStyle/>
          <a:p>
            <a:pPr marL="0" indent="0">
              <a:buNone/>
            </a:pPr>
            <a:r>
              <a:rPr lang="en-US" sz="1800" dirty="0">
                <a:effectLst/>
                <a:latin typeface="Arial" panose="020B0604020202020204" pitchFamily="34" charset="0"/>
                <a:ea typeface="Times New Roman" panose="02020603050405020304" pitchFamily="18" charset="0"/>
              </a:rPr>
              <a:t>To Discord </a:t>
            </a:r>
            <a:r>
              <a:rPr lang="el-GR" sz="1800" dirty="0">
                <a:effectLst/>
                <a:latin typeface="Arial" panose="020B0604020202020204" pitchFamily="34" charset="0"/>
                <a:ea typeface="Times New Roman" panose="02020603050405020304" pitchFamily="18" charset="0"/>
              </a:rPr>
              <a:t>υποστηρίζει πολλά έργα </a:t>
            </a:r>
            <a:r>
              <a:rPr lang="en-US" sz="1800" dirty="0">
                <a:effectLst/>
                <a:latin typeface="Arial" panose="020B0604020202020204" pitchFamily="34" charset="0"/>
                <a:ea typeface="Times New Roman" panose="02020603050405020304" pitchFamily="18" charset="0"/>
              </a:rPr>
              <a:t>open source</a:t>
            </a:r>
            <a:r>
              <a:rPr lang="el-GR" sz="1800" dirty="0">
                <a:effectLst/>
                <a:latin typeface="Arial" panose="020B0604020202020204" pitchFamily="34" charset="0"/>
                <a:ea typeface="Times New Roman" panose="02020603050405020304" pitchFamily="18" charset="0"/>
              </a:rPr>
              <a:t>(ανοιχτού κώδικα) .Οι δυνατότητες που δίνονται για επιπλέον λογισμικό υποστήριξης είναι πολλές . Το επιπλέον αυτό λογισμικό μπορεί να υλοποιηθεί υπό τη μορφή ενός </a:t>
            </a:r>
            <a:r>
              <a:rPr lang="en-US" sz="1800" dirty="0">
                <a:effectLst/>
                <a:latin typeface="Arial" panose="020B0604020202020204" pitchFamily="34" charset="0"/>
                <a:ea typeface="Times New Roman" panose="02020603050405020304" pitchFamily="18" charset="0"/>
              </a:rPr>
              <a:t>Discord bot.</a:t>
            </a:r>
          </a:p>
          <a:p>
            <a:pPr marL="0" indent="0">
              <a:buNone/>
            </a:pPr>
            <a:r>
              <a:rPr lang="el-GR" sz="1800" dirty="0">
                <a:effectLst/>
                <a:latin typeface="Arial" panose="020B0604020202020204" pitchFamily="34" charset="0"/>
                <a:ea typeface="Times New Roman" panose="02020603050405020304" pitchFamily="18" charset="0"/>
              </a:rPr>
              <a:t>Τα </a:t>
            </a:r>
            <a:r>
              <a:rPr lang="en-US" sz="1800" dirty="0">
                <a:effectLst/>
                <a:latin typeface="Arial" panose="020B0604020202020204" pitchFamily="34" charset="0"/>
                <a:ea typeface="Times New Roman" panose="02020603050405020304" pitchFamily="18" charset="0"/>
              </a:rPr>
              <a:t>Discord bots</a:t>
            </a:r>
            <a:r>
              <a:rPr lang="el-GR" sz="1800" dirty="0">
                <a:effectLst/>
                <a:latin typeface="Arial" panose="020B0604020202020204" pitchFamily="34" charset="0"/>
                <a:ea typeface="Times New Roman" panose="02020603050405020304" pitchFamily="18" charset="0"/>
              </a:rPr>
              <a:t> είναι πολλά και έχουν ήδη φτιαχθεί χιλιάδες για διαφόρων ειδών χρήσης . Άλλα παρουσιάζονται δημόσια στη κεντρική σελίδα της λίστας των </a:t>
            </a:r>
            <a:r>
              <a:rPr lang="en-US" sz="1800" dirty="0">
                <a:effectLst/>
                <a:latin typeface="Arial" panose="020B0604020202020204" pitchFamily="34" charset="0"/>
                <a:ea typeface="Times New Roman" panose="02020603050405020304" pitchFamily="18" charset="0"/>
              </a:rPr>
              <a:t>Discord bots top</a:t>
            </a:r>
            <a:r>
              <a:rPr lang="el-GR" sz="1800" dirty="0">
                <a:effectLst/>
                <a:latin typeface="Arial" panose="020B0604020202020204" pitchFamily="34" charset="0"/>
                <a:ea typeface="Times New Roman" panose="02020603050405020304" pitchFamily="18" charset="0"/>
              </a:rPr>
              <a:t>.</a:t>
            </a:r>
            <a:r>
              <a:rPr lang="en-US" sz="1800" dirty="0">
                <a:effectLst/>
                <a:latin typeface="Arial" panose="020B0604020202020204" pitchFamily="34" charset="0"/>
                <a:ea typeface="Times New Roman" panose="02020603050405020304" pitchFamily="18" charset="0"/>
              </a:rPr>
              <a:t>gg</a:t>
            </a:r>
            <a:r>
              <a:rPr lang="el-GR" sz="1800" dirty="0">
                <a:effectLst/>
                <a:latin typeface="Arial" panose="020B0604020202020204" pitchFamily="34" charset="0"/>
                <a:ea typeface="Times New Roman" panose="02020603050405020304" pitchFamily="18" charset="0"/>
              </a:rPr>
              <a:t> και άλλα είναι μόνο για ιδιωτική χρήση από τους ιδιοκτήτες τους</a:t>
            </a:r>
            <a:r>
              <a:rPr lang="en-US" sz="1800" dirty="0">
                <a:effectLst/>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Οι περισσότεροι δημιουργοί διαθέτουν επιπλέον λειτουργίες στα </a:t>
            </a:r>
            <a:r>
              <a:rPr lang="en-US" sz="1800" dirty="0">
                <a:effectLst/>
                <a:latin typeface="Arial" panose="020B0604020202020204" pitchFamily="34" charset="0"/>
                <a:ea typeface="Times New Roman" panose="02020603050405020304" pitchFamily="18" charset="0"/>
              </a:rPr>
              <a:t>bots</a:t>
            </a:r>
            <a:r>
              <a:rPr lang="el-GR" sz="1800" dirty="0">
                <a:effectLst/>
                <a:latin typeface="Arial" panose="020B0604020202020204" pitchFamily="34" charset="0"/>
                <a:ea typeface="Times New Roman" panose="02020603050405020304" pitchFamily="18" charset="0"/>
              </a:rPr>
              <a:t> τους με την καταβολή ενός παραβόλου . Αγοράζοντας δηλαδή τη πρίμιουμ έκδοση ενός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ο χρήστης έχει ακόμα παραπάνω δυνατότητες . Αυτό δημιουργεί ανταγωνιστικότητα στα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που φτιάχνονται και κάθε ένα προσπαθεί να ξεπεράσει σε λειτουργικότητα το άλλο </a:t>
            </a:r>
            <a:r>
              <a:rPr lang="en-US" sz="1800" dirty="0">
                <a:effectLst/>
                <a:latin typeface="Arial" panose="020B0604020202020204" pitchFamily="34" charset="0"/>
                <a:ea typeface="Times New Roman" panose="02020603050405020304" pitchFamily="18" charset="0"/>
              </a:rPr>
              <a:t>.</a:t>
            </a:r>
          </a:p>
          <a:p>
            <a:pPr marL="0" indent="0">
              <a:buNone/>
            </a:pPr>
            <a:endParaRPr lang="el-GR" dirty="0"/>
          </a:p>
        </p:txBody>
      </p:sp>
      <p:pic>
        <p:nvPicPr>
          <p:cNvPr id="4" name="Picture 3">
            <a:extLst>
              <a:ext uri="{FF2B5EF4-FFF2-40B4-BE49-F238E27FC236}">
                <a16:creationId xmlns:a16="http://schemas.microsoft.com/office/drawing/2014/main" id="{E15FC598-8A91-40A3-AFF6-F382C0FD5F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7896" y="1853754"/>
            <a:ext cx="3557188" cy="3868620"/>
          </a:xfrm>
          <a:prstGeom prst="rect">
            <a:avLst/>
          </a:prstGeom>
          <a:noFill/>
          <a:ln>
            <a:noFill/>
          </a:ln>
        </p:spPr>
      </p:pic>
    </p:spTree>
    <p:extLst>
      <p:ext uri="{BB962C8B-B14F-4D97-AF65-F5344CB8AC3E}">
        <p14:creationId xmlns:p14="http://schemas.microsoft.com/office/powerpoint/2010/main" val="2205896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74DF-A36B-4988-B7D3-31E1E7A406B3}"/>
              </a:ext>
            </a:extLst>
          </p:cNvPr>
          <p:cNvSpPr>
            <a:spLocks noGrp="1"/>
          </p:cNvSpPr>
          <p:nvPr>
            <p:ph type="title"/>
          </p:nvPr>
        </p:nvSpPr>
        <p:spPr>
          <a:xfrm>
            <a:off x="1448620" y="241882"/>
            <a:ext cx="9291215" cy="1049235"/>
          </a:xfrm>
        </p:spPr>
        <p:txBody>
          <a:bodyPr/>
          <a:lstStyle/>
          <a:p>
            <a:r>
              <a:rPr lang="el-GR" dirty="0"/>
              <a:t>Η κεντρικη σελιδα του</a:t>
            </a:r>
            <a:r>
              <a:rPr lang="en-US" dirty="0"/>
              <a:t> bot mee6.</a:t>
            </a:r>
            <a:r>
              <a:rPr lang="el-GR" dirty="0"/>
              <a:t> </a:t>
            </a:r>
          </a:p>
        </p:txBody>
      </p:sp>
      <p:sp>
        <p:nvSpPr>
          <p:cNvPr id="3" name="Content Placeholder 2">
            <a:extLst>
              <a:ext uri="{FF2B5EF4-FFF2-40B4-BE49-F238E27FC236}">
                <a16:creationId xmlns:a16="http://schemas.microsoft.com/office/drawing/2014/main" id="{56C35138-BB73-4B78-8152-5ADB66D701E5}"/>
              </a:ext>
            </a:extLst>
          </p:cNvPr>
          <p:cNvSpPr>
            <a:spLocks noGrp="1"/>
          </p:cNvSpPr>
          <p:nvPr>
            <p:ph idx="1"/>
          </p:nvPr>
        </p:nvSpPr>
        <p:spPr/>
        <p:txBody>
          <a:bodyPr/>
          <a:lstStyle/>
          <a:p>
            <a:endParaRPr lang="el-GR" dirty="0"/>
          </a:p>
        </p:txBody>
      </p:sp>
      <p:pic>
        <p:nvPicPr>
          <p:cNvPr id="4" name="Picture 3">
            <a:extLst>
              <a:ext uri="{FF2B5EF4-FFF2-40B4-BE49-F238E27FC236}">
                <a16:creationId xmlns:a16="http://schemas.microsoft.com/office/drawing/2014/main" id="{2ECE1BD4-B198-414F-8B16-CEE11D7A16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25445" y="1170953"/>
            <a:ext cx="6409677" cy="5140170"/>
          </a:xfrm>
          <a:prstGeom prst="rect">
            <a:avLst/>
          </a:prstGeom>
          <a:noFill/>
          <a:ln>
            <a:noFill/>
          </a:ln>
        </p:spPr>
      </p:pic>
    </p:spTree>
    <p:extLst>
      <p:ext uri="{BB962C8B-B14F-4D97-AF65-F5344CB8AC3E}">
        <p14:creationId xmlns:p14="http://schemas.microsoft.com/office/powerpoint/2010/main" val="181303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8832-19C7-4278-9DC0-FE25D175CE79}"/>
              </a:ext>
            </a:extLst>
          </p:cNvPr>
          <p:cNvSpPr>
            <a:spLocks noGrp="1"/>
          </p:cNvSpPr>
          <p:nvPr>
            <p:ph type="title"/>
          </p:nvPr>
        </p:nvSpPr>
        <p:spPr>
          <a:xfrm>
            <a:off x="1171360" y="1648498"/>
            <a:ext cx="9291215" cy="3561004"/>
          </a:xfrm>
        </p:spPr>
        <p:txBody>
          <a:bodyPr/>
          <a:lstStyle/>
          <a:p>
            <a:r>
              <a:rPr lang="el-GR" dirty="0"/>
              <a:t>Το </a:t>
            </a:r>
            <a:r>
              <a:rPr lang="en-US" dirty="0"/>
              <a:t>Discord bot </a:t>
            </a:r>
            <a:r>
              <a:rPr lang="el-GR" dirty="0"/>
              <a:t>που αναπτυχθηκε στο πλαισιο της εργασιασ</a:t>
            </a:r>
          </a:p>
        </p:txBody>
      </p:sp>
      <p:sp>
        <p:nvSpPr>
          <p:cNvPr id="3" name="Content Placeholder 2">
            <a:extLst>
              <a:ext uri="{FF2B5EF4-FFF2-40B4-BE49-F238E27FC236}">
                <a16:creationId xmlns:a16="http://schemas.microsoft.com/office/drawing/2014/main" id="{443705C2-E018-468E-9E41-F1D1CB88D27E}"/>
              </a:ext>
            </a:extLst>
          </p:cNvPr>
          <p:cNvSpPr>
            <a:spLocks noGrp="1"/>
          </p:cNvSpPr>
          <p:nvPr>
            <p:ph idx="1"/>
          </p:nvPr>
        </p:nvSpPr>
        <p:spPr>
          <a:xfrm rot="10800000" flipV="1">
            <a:off x="11201200" y="6261977"/>
            <a:ext cx="762712" cy="490152"/>
          </a:xfrm>
        </p:spPr>
        <p:txBody>
          <a:bodyPr>
            <a:normAutofit/>
          </a:bodyPr>
          <a:lstStyle/>
          <a:p>
            <a:pPr marL="0" indent="0">
              <a:buNone/>
            </a:pPr>
            <a:endParaRPr lang="el-GR" dirty="0"/>
          </a:p>
        </p:txBody>
      </p:sp>
    </p:spTree>
    <p:extLst>
      <p:ext uri="{BB962C8B-B14F-4D97-AF65-F5344CB8AC3E}">
        <p14:creationId xmlns:p14="http://schemas.microsoft.com/office/powerpoint/2010/main" val="403053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CA7C-9657-4487-806E-7F6D3144EF20}"/>
              </a:ext>
            </a:extLst>
          </p:cNvPr>
          <p:cNvSpPr>
            <a:spLocks noGrp="1"/>
          </p:cNvSpPr>
          <p:nvPr>
            <p:ph type="title"/>
          </p:nvPr>
        </p:nvSpPr>
        <p:spPr/>
        <p:txBody>
          <a:bodyPr/>
          <a:lstStyle/>
          <a:p>
            <a:r>
              <a:rPr lang="el-GR" dirty="0"/>
              <a:t>Ο λογοσ τησ δημιουργιασ και οι ικανοτητες του </a:t>
            </a:r>
            <a:r>
              <a:rPr lang="en-US" dirty="0"/>
              <a:t>bot.</a:t>
            </a:r>
            <a:endParaRPr lang="el-GR" dirty="0"/>
          </a:p>
        </p:txBody>
      </p:sp>
      <p:sp>
        <p:nvSpPr>
          <p:cNvPr id="3" name="Content Placeholder 2">
            <a:extLst>
              <a:ext uri="{FF2B5EF4-FFF2-40B4-BE49-F238E27FC236}">
                <a16:creationId xmlns:a16="http://schemas.microsoft.com/office/drawing/2014/main" id="{1A81A2FA-6653-42B4-BF72-44FCF09DA625}"/>
              </a:ext>
            </a:extLst>
          </p:cNvPr>
          <p:cNvSpPr>
            <a:spLocks noGrp="1"/>
          </p:cNvSpPr>
          <p:nvPr>
            <p:ph idx="1"/>
          </p:nvPr>
        </p:nvSpPr>
        <p:spPr>
          <a:xfrm>
            <a:off x="648929" y="2015732"/>
            <a:ext cx="10093865" cy="3898371"/>
          </a:xfrm>
        </p:spPr>
        <p:txBody>
          <a:bodyPr>
            <a:normAutofit/>
          </a:bodyPr>
          <a:lstStyle/>
          <a:p>
            <a:pPr marL="0" indent="0">
              <a:buNone/>
            </a:pPr>
            <a:r>
              <a:rPr lang="el-GR" dirty="0"/>
              <a:t>Σκοπός ήταν ο εμπλουτισμός των σέρβερ με μια λειτουργική βάση δεδομένων ανώνυμων χρηστών που θα τους συνδέει  και η απόδοση επιπρόσθετης αξίας στην ευέλικτη μάθηση.</a:t>
            </a:r>
          </a:p>
          <a:p>
            <a:pPr marL="0" indent="0">
              <a:buNone/>
            </a:pPr>
            <a:r>
              <a:rPr lang="el-GR" dirty="0"/>
              <a:t>Το </a:t>
            </a:r>
            <a:r>
              <a:rPr lang="en-US" dirty="0"/>
              <a:t>Discord </a:t>
            </a:r>
            <a:r>
              <a:rPr lang="el-GR" dirty="0"/>
              <a:t>μελετάται ως προς το πόσο καλή εναλλακτική μπορεί να αποτελέσει και σε καμιά περίπτωση δεν έχει σκοπό να αντικαταστήσει τις ήδη υπάρχουσες μεθοδολογίες διδασκαλίας.</a:t>
            </a:r>
          </a:p>
          <a:p>
            <a:pPr marL="0" indent="0">
              <a:buNone/>
            </a:pPr>
            <a:r>
              <a:rPr lang="el-GR" dirty="0"/>
              <a:t>Η δημιουργία του </a:t>
            </a:r>
            <a:r>
              <a:rPr lang="en-US" dirty="0"/>
              <a:t>bot </a:t>
            </a:r>
            <a:r>
              <a:rPr lang="el-GR" dirty="0"/>
              <a:t>δίνει υπόβαθρο σε αυτή την περίπτωση αφού έχει ενσωματωμένες αρκετές χρήσιμες λειτουργίες. Μερικές από τις κυριότερες είναι : η αυτόματη δημιουργία βάσης χρηστών , η επαλήθευση τους μέσω</a:t>
            </a:r>
            <a:r>
              <a:rPr lang="en-US" dirty="0"/>
              <a:t> email</a:t>
            </a:r>
            <a:r>
              <a:rPr lang="el-GR" dirty="0"/>
              <a:t> ,η  αποστολή </a:t>
            </a:r>
            <a:r>
              <a:rPr lang="en-US" dirty="0"/>
              <a:t>email , </a:t>
            </a:r>
            <a:r>
              <a:rPr lang="el-GR" dirty="0"/>
              <a:t>η συζήτηση ομάδας με πράκτορα και η συμμετοχή σε εξέταση-τεστ που ορίζει κάποιος διδάσκοντας. </a:t>
            </a:r>
          </a:p>
        </p:txBody>
      </p:sp>
    </p:spTree>
    <p:extLst>
      <p:ext uri="{BB962C8B-B14F-4D97-AF65-F5344CB8AC3E}">
        <p14:creationId xmlns:p14="http://schemas.microsoft.com/office/powerpoint/2010/main" val="68740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8C61-99D5-4BE9-B00C-5C6A2A375EFF}"/>
              </a:ext>
            </a:extLst>
          </p:cNvPr>
          <p:cNvSpPr>
            <a:spLocks noGrp="1"/>
          </p:cNvSpPr>
          <p:nvPr>
            <p:ph type="title"/>
          </p:nvPr>
        </p:nvSpPr>
        <p:spPr>
          <a:xfrm>
            <a:off x="1259850" y="185012"/>
            <a:ext cx="9291215" cy="1049235"/>
          </a:xfrm>
        </p:spPr>
        <p:txBody>
          <a:bodyPr/>
          <a:lstStyle/>
          <a:p>
            <a:r>
              <a:rPr lang="el-GR" dirty="0"/>
              <a:t>Η διαδικασια δημιουργιασ της εφαρμογησ</a:t>
            </a:r>
            <a:r>
              <a:rPr lang="en-US" dirty="0"/>
              <a:t> (1/4)</a:t>
            </a:r>
            <a:endParaRPr lang="el-GR" dirty="0"/>
          </a:p>
        </p:txBody>
      </p:sp>
      <p:sp>
        <p:nvSpPr>
          <p:cNvPr id="3" name="Content Placeholder 2">
            <a:extLst>
              <a:ext uri="{FF2B5EF4-FFF2-40B4-BE49-F238E27FC236}">
                <a16:creationId xmlns:a16="http://schemas.microsoft.com/office/drawing/2014/main" id="{84A62366-2E5A-43A5-A462-0AB611A89C2B}"/>
              </a:ext>
            </a:extLst>
          </p:cNvPr>
          <p:cNvSpPr>
            <a:spLocks noGrp="1"/>
          </p:cNvSpPr>
          <p:nvPr>
            <p:ph idx="1"/>
          </p:nvPr>
        </p:nvSpPr>
        <p:spPr>
          <a:xfrm>
            <a:off x="6666271" y="1234248"/>
            <a:ext cx="5343832" cy="4232098"/>
          </a:xfrm>
        </p:spPr>
        <p:txBody>
          <a:bodyPr/>
          <a:lstStyle/>
          <a:p>
            <a:r>
              <a:rPr lang="el-GR" sz="1800" dirty="0">
                <a:latin typeface="Arial" panose="020B0604020202020204" pitchFamily="34" charset="0"/>
                <a:ea typeface="Times New Roman" panose="02020603050405020304" pitchFamily="18" charset="0"/>
              </a:rPr>
              <a:t>Ε</a:t>
            </a:r>
            <a:r>
              <a:rPr lang="el-GR" sz="1800" dirty="0">
                <a:effectLst/>
                <a:latin typeface="Arial" panose="020B0604020202020204" pitchFamily="34" charset="0"/>
                <a:ea typeface="Times New Roman" panose="02020603050405020304" pitchFamily="18" charset="0"/>
              </a:rPr>
              <a:t>νεργοποίηση της λειτουργίας προγραμματιστή.</a:t>
            </a:r>
          </a:p>
          <a:p>
            <a:r>
              <a:rPr lang="el-GR" sz="1800" dirty="0">
                <a:latin typeface="Arial" panose="020B0604020202020204" pitchFamily="34" charset="0"/>
              </a:rPr>
              <a:t>Μετάβαση στο </a:t>
            </a:r>
            <a:r>
              <a:rPr lang="en-US" sz="1800" dirty="0">
                <a:latin typeface="Arial" panose="020B0604020202020204" pitchFamily="34" charset="0"/>
              </a:rPr>
              <a:t>developer portal </a:t>
            </a:r>
            <a:r>
              <a:rPr lang="el-GR" sz="1800" dirty="0">
                <a:latin typeface="Arial" panose="020B0604020202020204" pitchFamily="34" charset="0"/>
              </a:rPr>
              <a:t>πατώντας τα μπλε γράμματα που γράφουν </a:t>
            </a:r>
            <a:r>
              <a:rPr lang="en-US" sz="1800" dirty="0">
                <a:latin typeface="Arial" panose="020B0604020202020204" pitchFamily="34" charset="0"/>
              </a:rPr>
              <a:t>Discord API.</a:t>
            </a:r>
          </a:p>
          <a:p>
            <a:r>
              <a:rPr lang="el-GR" sz="1800" dirty="0">
                <a:effectLst/>
                <a:latin typeface="Arial" panose="020B0604020202020204" pitchFamily="34" charset="0"/>
                <a:ea typeface="Times New Roman" panose="02020603050405020304" pitchFamily="18" charset="0"/>
              </a:rPr>
              <a:t>Στη συνέχεια θα πρέπει να γίνει μετάβαση στην επιλογή των εφαρμογών (‘</a:t>
            </a:r>
            <a:r>
              <a:rPr lang="en-US" sz="1800" dirty="0">
                <a:effectLst/>
                <a:latin typeface="Arial" panose="020B0604020202020204" pitchFamily="34" charset="0"/>
                <a:ea typeface="Times New Roman" panose="02020603050405020304" pitchFamily="18" charset="0"/>
              </a:rPr>
              <a:t>applications</a:t>
            </a:r>
            <a:r>
              <a:rPr lang="el-GR" sz="1800" dirty="0">
                <a:effectLst/>
                <a:latin typeface="Arial" panose="020B0604020202020204" pitchFamily="34" charset="0"/>
                <a:ea typeface="Times New Roman" panose="02020603050405020304" pitchFamily="18" charset="0"/>
              </a:rPr>
              <a:t>’) και ‘νέα εφαρμογή’(‘</a:t>
            </a:r>
            <a:r>
              <a:rPr lang="en-US" sz="1800" dirty="0">
                <a:effectLst/>
                <a:latin typeface="Arial" panose="020B0604020202020204" pitchFamily="34" charset="0"/>
                <a:ea typeface="Times New Roman" panose="02020603050405020304" pitchFamily="18" charset="0"/>
              </a:rPr>
              <a:t>new application</a:t>
            </a:r>
            <a:r>
              <a:rPr lang="el-GR" sz="1800" dirty="0">
                <a:effectLst/>
                <a:latin typeface="Arial" panose="020B0604020202020204" pitchFamily="34" charset="0"/>
                <a:ea typeface="Times New Roman" panose="02020603050405020304" pitchFamily="18" charset="0"/>
              </a:rPr>
              <a:t>’</a:t>
            </a:r>
            <a:r>
              <a:rPr lang="en-US" sz="1800" dirty="0">
                <a:effectLst/>
                <a:latin typeface="Arial" panose="020B0604020202020204" pitchFamily="34" charset="0"/>
                <a:ea typeface="Times New Roman" panose="02020603050405020304" pitchFamily="18" charset="0"/>
              </a:rPr>
              <a:t>)</a:t>
            </a:r>
            <a:r>
              <a:rPr lang="en-US" sz="1800" dirty="0">
                <a:latin typeface="Arial" panose="020B0604020202020204" pitchFamily="34" charset="0"/>
                <a:ea typeface="Times New Roman" panose="02020603050405020304" pitchFamily="18" charset="0"/>
              </a:rPr>
              <a:t>.</a:t>
            </a:r>
            <a:endParaRPr lang="en-US" sz="1800" dirty="0">
              <a:latin typeface="Arial" panose="020B0604020202020204" pitchFamily="34" charset="0"/>
            </a:endParaRPr>
          </a:p>
          <a:p>
            <a:endParaRPr lang="el-GR" dirty="0"/>
          </a:p>
        </p:txBody>
      </p:sp>
      <p:pic>
        <p:nvPicPr>
          <p:cNvPr id="4" name="Picture 3">
            <a:extLst>
              <a:ext uri="{FF2B5EF4-FFF2-40B4-BE49-F238E27FC236}">
                <a16:creationId xmlns:a16="http://schemas.microsoft.com/office/drawing/2014/main" id="{043785C8-C1AD-4EDA-9D1C-ED50B44F36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1897" y="1329136"/>
            <a:ext cx="6484374" cy="2190135"/>
          </a:xfrm>
          <a:prstGeom prst="rect">
            <a:avLst/>
          </a:prstGeom>
          <a:noFill/>
          <a:ln>
            <a:noFill/>
          </a:ln>
        </p:spPr>
      </p:pic>
      <p:pic>
        <p:nvPicPr>
          <p:cNvPr id="5" name="Picture 4">
            <a:extLst>
              <a:ext uri="{FF2B5EF4-FFF2-40B4-BE49-F238E27FC236}">
                <a16:creationId xmlns:a16="http://schemas.microsoft.com/office/drawing/2014/main" id="{FE0187F8-A1AC-495B-A854-060D2C6B04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4129" y="3741038"/>
            <a:ext cx="5438775" cy="2213610"/>
          </a:xfrm>
          <a:prstGeom prst="rect">
            <a:avLst/>
          </a:prstGeom>
          <a:noFill/>
          <a:ln>
            <a:noFill/>
          </a:ln>
        </p:spPr>
      </p:pic>
    </p:spTree>
    <p:extLst>
      <p:ext uri="{BB962C8B-B14F-4D97-AF65-F5344CB8AC3E}">
        <p14:creationId xmlns:p14="http://schemas.microsoft.com/office/powerpoint/2010/main" val="3044512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ECD3-2F73-427C-AC07-DA115D616DF3}"/>
              </a:ext>
            </a:extLst>
          </p:cNvPr>
          <p:cNvSpPr>
            <a:spLocks noGrp="1"/>
          </p:cNvSpPr>
          <p:nvPr>
            <p:ph type="title"/>
          </p:nvPr>
        </p:nvSpPr>
        <p:spPr/>
        <p:txBody>
          <a:bodyPr/>
          <a:lstStyle/>
          <a:p>
            <a:r>
              <a:rPr lang="el-GR" dirty="0"/>
              <a:t>Η διαδικασια δημιουργιασ της εφαρμογησ</a:t>
            </a:r>
            <a:r>
              <a:rPr lang="en-US" dirty="0"/>
              <a:t> </a:t>
            </a:r>
            <a:r>
              <a:rPr lang="el-GR" dirty="0"/>
              <a:t>(</a:t>
            </a:r>
            <a:r>
              <a:rPr lang="en-US" dirty="0"/>
              <a:t>2/4</a:t>
            </a:r>
            <a:r>
              <a:rPr lang="el-GR" dirty="0"/>
              <a:t>)</a:t>
            </a:r>
          </a:p>
        </p:txBody>
      </p:sp>
      <p:sp>
        <p:nvSpPr>
          <p:cNvPr id="3" name="Content Placeholder 2">
            <a:extLst>
              <a:ext uri="{FF2B5EF4-FFF2-40B4-BE49-F238E27FC236}">
                <a16:creationId xmlns:a16="http://schemas.microsoft.com/office/drawing/2014/main" id="{6701AA3D-F096-40CC-98D4-A1F4ED39D4AD}"/>
              </a:ext>
            </a:extLst>
          </p:cNvPr>
          <p:cNvSpPr>
            <a:spLocks noGrp="1"/>
          </p:cNvSpPr>
          <p:nvPr>
            <p:ph idx="1"/>
          </p:nvPr>
        </p:nvSpPr>
        <p:spPr/>
        <p:txBody>
          <a:bodyPr/>
          <a:lstStyle/>
          <a:p>
            <a:r>
              <a:rPr lang="el-GR" sz="1800" dirty="0">
                <a:effectLst/>
                <a:latin typeface="Arial" panose="020B0604020202020204" pitchFamily="34" charset="0"/>
                <a:ea typeface="Times New Roman" panose="02020603050405020304" pitchFamily="18" charset="0"/>
              </a:rPr>
              <a:t>Στις γενικές πληροφορίες (</a:t>
            </a:r>
            <a:r>
              <a:rPr lang="en-US" sz="1800" dirty="0">
                <a:effectLst/>
                <a:latin typeface="Arial" panose="020B0604020202020204" pitchFamily="34" charset="0"/>
                <a:ea typeface="Times New Roman" panose="02020603050405020304" pitchFamily="18" charset="0"/>
              </a:rPr>
              <a:t>general information</a:t>
            </a:r>
            <a:r>
              <a:rPr lang="el-GR" sz="1800" dirty="0">
                <a:effectLst/>
                <a:latin typeface="Arial" panose="020B0604020202020204" pitchFamily="34" charset="0"/>
                <a:ea typeface="Times New Roman" panose="02020603050405020304" pitchFamily="18" charset="0"/>
              </a:rPr>
              <a:t>) γίνεται επιλογή ονόματος,εικόνας και περιγραφής για την εφαρμογή  και έπειτα στην επιλογή </a:t>
            </a:r>
            <a:r>
              <a:rPr lang="en-US" sz="1800" dirty="0">
                <a:effectLst/>
                <a:latin typeface="Arial" panose="020B0604020202020204" pitchFamily="34" charset="0"/>
                <a:ea typeface="Times New Roman" panose="02020603050405020304" pitchFamily="18" charset="0"/>
              </a:rPr>
              <a:t>Bot </a:t>
            </a:r>
            <a:r>
              <a:rPr lang="el-GR" sz="1800" dirty="0">
                <a:effectLst/>
                <a:latin typeface="Arial" panose="020B0604020202020204" pitchFamily="34" charset="0"/>
                <a:ea typeface="Times New Roman" panose="02020603050405020304" pitchFamily="18" charset="0"/>
              </a:rPr>
              <a:t>προστίθεται ένα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σε αυτή την εφαρμογή.</a:t>
            </a:r>
            <a:endParaRPr lang="el-GR" dirty="0"/>
          </a:p>
        </p:txBody>
      </p:sp>
      <p:pic>
        <p:nvPicPr>
          <p:cNvPr id="4" name="Picture 3">
            <a:extLst>
              <a:ext uri="{FF2B5EF4-FFF2-40B4-BE49-F238E27FC236}">
                <a16:creationId xmlns:a16="http://schemas.microsoft.com/office/drawing/2014/main" id="{E802579F-3942-44AA-97FB-8B884DAD9A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81762" y="3528034"/>
            <a:ext cx="5590969" cy="2019300"/>
          </a:xfrm>
          <a:prstGeom prst="rect">
            <a:avLst/>
          </a:prstGeom>
          <a:noFill/>
          <a:ln>
            <a:noFill/>
          </a:ln>
        </p:spPr>
      </p:pic>
      <p:pic>
        <p:nvPicPr>
          <p:cNvPr id="5" name="Picture 4">
            <a:extLst>
              <a:ext uri="{FF2B5EF4-FFF2-40B4-BE49-F238E27FC236}">
                <a16:creationId xmlns:a16="http://schemas.microsoft.com/office/drawing/2014/main" id="{8279E98E-2A9D-47D0-8E72-6EB6BB71F4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1379" y="3466148"/>
            <a:ext cx="5934075" cy="2162175"/>
          </a:xfrm>
          <a:prstGeom prst="rect">
            <a:avLst/>
          </a:prstGeom>
          <a:noFill/>
          <a:ln>
            <a:noFill/>
          </a:ln>
        </p:spPr>
      </p:pic>
    </p:spTree>
    <p:extLst>
      <p:ext uri="{BB962C8B-B14F-4D97-AF65-F5344CB8AC3E}">
        <p14:creationId xmlns:p14="http://schemas.microsoft.com/office/powerpoint/2010/main" val="3605069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C87A-93BB-4E84-8A19-90DBD65A06AE}"/>
              </a:ext>
            </a:extLst>
          </p:cNvPr>
          <p:cNvSpPr>
            <a:spLocks noGrp="1"/>
          </p:cNvSpPr>
          <p:nvPr>
            <p:ph type="title"/>
          </p:nvPr>
        </p:nvSpPr>
        <p:spPr>
          <a:xfrm>
            <a:off x="1450392" y="351184"/>
            <a:ext cx="9291215" cy="1049235"/>
          </a:xfrm>
        </p:spPr>
        <p:txBody>
          <a:bodyPr/>
          <a:lstStyle/>
          <a:p>
            <a:r>
              <a:rPr lang="el-GR" dirty="0"/>
              <a:t>Η διαδικασια δημιουργιασ της εφαρμογησ (</a:t>
            </a:r>
            <a:r>
              <a:rPr lang="en-US" dirty="0"/>
              <a:t>3/4</a:t>
            </a:r>
            <a:r>
              <a:rPr lang="el-GR" dirty="0"/>
              <a:t>)</a:t>
            </a:r>
          </a:p>
        </p:txBody>
      </p:sp>
      <p:sp>
        <p:nvSpPr>
          <p:cNvPr id="3" name="Content Placeholder 2">
            <a:extLst>
              <a:ext uri="{FF2B5EF4-FFF2-40B4-BE49-F238E27FC236}">
                <a16:creationId xmlns:a16="http://schemas.microsoft.com/office/drawing/2014/main" id="{50F3A488-A1B1-4348-8B13-49AEF5FF9420}"/>
              </a:ext>
            </a:extLst>
          </p:cNvPr>
          <p:cNvSpPr>
            <a:spLocks noGrp="1"/>
          </p:cNvSpPr>
          <p:nvPr>
            <p:ph idx="1"/>
          </p:nvPr>
        </p:nvSpPr>
        <p:spPr>
          <a:xfrm>
            <a:off x="1463643" y="1537252"/>
            <a:ext cx="9291215" cy="1482456"/>
          </a:xfrm>
        </p:spPr>
        <p:txBody>
          <a:bodyPr>
            <a:normAutofit fontScale="92500"/>
          </a:bodyPr>
          <a:lstStyle/>
          <a:p>
            <a:pPr marL="0" indent="0">
              <a:buNone/>
            </a:pPr>
            <a:r>
              <a:rPr lang="el-GR" sz="1800" dirty="0">
                <a:effectLst/>
                <a:latin typeface="Arial" panose="020B0604020202020204" pitchFamily="34" charset="0"/>
                <a:ea typeface="Times New Roman" panose="02020603050405020304" pitchFamily="18" charset="0"/>
              </a:rPr>
              <a:t>Έπειτα γίνεται πάλι επιλογή εικόνας και ονόματος και αποθήκευση σε ασφαλές σημείο το </a:t>
            </a:r>
            <a:r>
              <a:rPr lang="en-US" sz="1800" dirty="0">
                <a:effectLst/>
                <a:latin typeface="Arial" panose="020B0604020202020204" pitchFamily="34" charset="0"/>
                <a:ea typeface="Times New Roman" panose="02020603050405020304" pitchFamily="18" charset="0"/>
              </a:rPr>
              <a:t>token </a:t>
            </a:r>
            <a:r>
              <a:rPr lang="el-GR" sz="1800" dirty="0">
                <a:effectLst/>
                <a:latin typeface="Arial" panose="020B0604020202020204" pitchFamily="34" charset="0"/>
                <a:ea typeface="Times New Roman" panose="02020603050405020304" pitchFamily="18" charset="0"/>
              </a:rPr>
              <a:t>του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a:t>
            </a:r>
            <a:r>
              <a:rPr lang="el-GR" sz="1800" b="1" dirty="0">
                <a:solidFill>
                  <a:srgbClr val="FF0000"/>
                </a:solidFill>
                <a:effectLst/>
                <a:latin typeface="Arial" panose="020B0604020202020204" pitchFamily="34" charset="0"/>
                <a:ea typeface="Times New Roman" panose="02020603050405020304" pitchFamily="18" charset="0"/>
              </a:rPr>
              <a:t>Το </a:t>
            </a:r>
            <a:r>
              <a:rPr lang="en-US" sz="1800" b="1" dirty="0">
                <a:solidFill>
                  <a:srgbClr val="FF0000"/>
                </a:solidFill>
                <a:effectLst/>
                <a:latin typeface="Arial" panose="020B0604020202020204" pitchFamily="34" charset="0"/>
                <a:ea typeface="Times New Roman" panose="02020603050405020304" pitchFamily="18" charset="0"/>
              </a:rPr>
              <a:t>token</a:t>
            </a:r>
            <a:r>
              <a:rPr lang="el-GR" sz="1800" dirty="0">
                <a:effectLst/>
                <a:latin typeface="Arial" panose="020B0604020202020204" pitchFamily="34" charset="0"/>
                <a:ea typeface="Times New Roman" panose="02020603050405020304" pitchFamily="18" charset="0"/>
              </a:rPr>
              <a:t> είναι κάτι σαν κλειδί για την εφαρμογή .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δεν μπορεί να λειτουργήσει χωρίς αυτό . Το </a:t>
            </a:r>
            <a:r>
              <a:rPr lang="en-US" sz="1800" dirty="0">
                <a:effectLst/>
                <a:latin typeface="Arial" panose="020B0604020202020204" pitchFamily="34" charset="0"/>
                <a:ea typeface="Times New Roman" panose="02020603050405020304" pitchFamily="18" charset="0"/>
              </a:rPr>
              <a:t>token</a:t>
            </a:r>
            <a:r>
              <a:rPr lang="el-GR" sz="1800" dirty="0">
                <a:effectLst/>
                <a:latin typeface="Arial" panose="020B0604020202020204" pitchFamily="34" charset="0"/>
                <a:ea typeface="Times New Roman" panose="02020603050405020304" pitchFamily="18" charset="0"/>
              </a:rPr>
              <a:t> θα πρέπει να φυλάσεται σε ασφαλές μέρος και να μην γίνεται γνωστό γιατί</a:t>
            </a:r>
            <a:r>
              <a:rPr lang="el-GR" sz="1800" b="1" dirty="0">
                <a:solidFill>
                  <a:srgbClr val="FF0000"/>
                </a:solidFill>
                <a:effectLst/>
                <a:latin typeface="Arial" panose="020B0604020202020204" pitchFamily="34" charset="0"/>
                <a:ea typeface="Times New Roman" panose="02020603050405020304" pitchFamily="18" charset="0"/>
              </a:rPr>
              <a:t> είναι ευαίσθητη πληροφορία</a:t>
            </a:r>
            <a:r>
              <a:rPr lang="el-GR" sz="1800" dirty="0">
                <a:effectLst/>
                <a:latin typeface="Arial" panose="020B0604020202020204" pitchFamily="34" charset="0"/>
                <a:ea typeface="Times New Roman" panose="02020603050405020304" pitchFamily="18" charset="0"/>
              </a:rPr>
              <a:t> και θα πρέπει να τη γνωρίζει μόνο ο ιδιοκτήτης του </a:t>
            </a:r>
            <a:r>
              <a:rPr lang="en-US" sz="1800" dirty="0">
                <a:effectLst/>
                <a:latin typeface="Arial" panose="020B0604020202020204" pitchFamily="34" charset="0"/>
                <a:ea typeface="Times New Roman" panose="02020603050405020304" pitchFamily="18" charset="0"/>
              </a:rPr>
              <a:t>bot.</a:t>
            </a:r>
            <a:endParaRPr lang="el-GR" dirty="0"/>
          </a:p>
        </p:txBody>
      </p:sp>
      <p:pic>
        <p:nvPicPr>
          <p:cNvPr id="8" name="Picture 7">
            <a:extLst>
              <a:ext uri="{FF2B5EF4-FFF2-40B4-BE49-F238E27FC236}">
                <a16:creationId xmlns:a16="http://schemas.microsoft.com/office/drawing/2014/main" id="{43A728B4-2D96-4BCE-9648-DF982C71A9BE}"/>
              </a:ext>
            </a:extLst>
          </p:cNvPr>
          <p:cNvPicPr>
            <a:picLocks noChangeAspect="1"/>
          </p:cNvPicPr>
          <p:nvPr/>
        </p:nvPicPr>
        <p:blipFill>
          <a:blip r:embed="rId2"/>
          <a:stretch>
            <a:fillRect/>
          </a:stretch>
        </p:blipFill>
        <p:spPr>
          <a:xfrm>
            <a:off x="1640370" y="2926943"/>
            <a:ext cx="8709578" cy="3078811"/>
          </a:xfrm>
          <a:prstGeom prst="rect">
            <a:avLst/>
          </a:prstGeom>
        </p:spPr>
      </p:pic>
    </p:spTree>
    <p:extLst>
      <p:ext uri="{BB962C8B-B14F-4D97-AF65-F5344CB8AC3E}">
        <p14:creationId xmlns:p14="http://schemas.microsoft.com/office/powerpoint/2010/main" val="3515240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30D8-024B-425E-87F1-974F1DE5B158}"/>
              </a:ext>
            </a:extLst>
          </p:cNvPr>
          <p:cNvSpPr>
            <a:spLocks noGrp="1"/>
          </p:cNvSpPr>
          <p:nvPr>
            <p:ph type="title"/>
          </p:nvPr>
        </p:nvSpPr>
        <p:spPr>
          <a:xfrm>
            <a:off x="1425075" y="486467"/>
            <a:ext cx="9291215" cy="1049235"/>
          </a:xfrm>
        </p:spPr>
        <p:txBody>
          <a:bodyPr/>
          <a:lstStyle/>
          <a:p>
            <a:r>
              <a:rPr lang="el-GR" dirty="0"/>
              <a:t>Η διαδικασια δημιουργιασ της εφαρμογησ (</a:t>
            </a:r>
            <a:r>
              <a:rPr lang="en-US" dirty="0"/>
              <a:t>4/4</a:t>
            </a:r>
            <a:r>
              <a:rPr lang="el-GR" dirty="0"/>
              <a:t>)</a:t>
            </a:r>
          </a:p>
        </p:txBody>
      </p:sp>
      <p:sp>
        <p:nvSpPr>
          <p:cNvPr id="3" name="Content Placeholder 2">
            <a:extLst>
              <a:ext uri="{FF2B5EF4-FFF2-40B4-BE49-F238E27FC236}">
                <a16:creationId xmlns:a16="http://schemas.microsoft.com/office/drawing/2014/main" id="{FB3AA8F4-A7E6-4E31-A4FA-E8E882C39976}"/>
              </a:ext>
            </a:extLst>
          </p:cNvPr>
          <p:cNvSpPr>
            <a:spLocks noGrp="1"/>
          </p:cNvSpPr>
          <p:nvPr>
            <p:ph idx="1"/>
          </p:nvPr>
        </p:nvSpPr>
        <p:spPr>
          <a:xfrm>
            <a:off x="92765" y="2015732"/>
            <a:ext cx="6155635" cy="3450613"/>
          </a:xfrm>
        </p:spPr>
        <p:txBody>
          <a:bodyPr/>
          <a:lstStyle/>
          <a:p>
            <a:pPr marL="0" indent="0">
              <a:buNone/>
            </a:pPr>
            <a:r>
              <a:rPr lang="el-GR" sz="1800" dirty="0">
                <a:effectLst/>
                <a:latin typeface="Arial" panose="020B0604020202020204" pitchFamily="34" charset="0"/>
                <a:ea typeface="Times New Roman" panose="02020603050405020304" pitchFamily="18" charset="0"/>
              </a:rPr>
              <a:t>Τέλος στην επιλογή </a:t>
            </a:r>
            <a:r>
              <a:rPr lang="en-US" sz="1800" dirty="0">
                <a:effectLst/>
                <a:latin typeface="Arial" panose="020B0604020202020204" pitchFamily="34" charset="0"/>
                <a:ea typeface="Times New Roman" panose="02020603050405020304" pitchFamily="18" charset="0"/>
              </a:rPr>
              <a:t>OAuth</a:t>
            </a:r>
            <a:r>
              <a:rPr lang="el-GR" sz="1800" dirty="0">
                <a:effectLst/>
                <a:latin typeface="Arial" panose="020B0604020202020204" pitchFamily="34" charset="0"/>
                <a:ea typeface="Times New Roman" panose="02020603050405020304" pitchFamily="18" charset="0"/>
              </a:rPr>
              <a:t>2 , στα </a:t>
            </a:r>
            <a:r>
              <a:rPr lang="en-US" sz="1800" dirty="0">
                <a:effectLst/>
                <a:latin typeface="Arial" panose="020B0604020202020204" pitchFamily="34" charset="0"/>
                <a:ea typeface="Times New Roman" panose="02020603050405020304" pitchFamily="18" charset="0"/>
              </a:rPr>
              <a:t>scopes </a:t>
            </a:r>
            <a:r>
              <a:rPr lang="el-GR" sz="1800" dirty="0">
                <a:effectLst/>
                <a:latin typeface="Arial" panose="020B0604020202020204" pitchFamily="34" charset="0"/>
                <a:ea typeface="Times New Roman" panose="02020603050405020304" pitchFamily="18" charset="0"/>
              </a:rPr>
              <a:t>σημειώνεται ένα ‘τικ’ στο κουτάκι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 γίνεται επιλογή των αδειών που θα παρέχονται στο </a:t>
            </a:r>
            <a:r>
              <a:rPr lang="en-US" sz="1800" dirty="0">
                <a:effectLst/>
                <a:latin typeface="Arial" panose="020B0604020202020204" pitchFamily="34" charset="0"/>
                <a:ea typeface="Times New Roman" panose="02020603050405020304" pitchFamily="18" charset="0"/>
              </a:rPr>
              <a:t>bot </a:t>
            </a:r>
            <a:r>
              <a:rPr lang="el-GR" sz="1800" dirty="0">
                <a:effectLst/>
                <a:latin typeface="Arial" panose="020B0604020202020204" pitchFamily="34" charset="0"/>
                <a:ea typeface="Times New Roman" panose="02020603050405020304" pitchFamily="18" charset="0"/>
              </a:rPr>
              <a:t>(καλό είναι να αποφεύγεται η επιλογή του </a:t>
            </a:r>
            <a:r>
              <a:rPr lang="en-US" sz="1800" dirty="0">
                <a:effectLst/>
                <a:latin typeface="Arial" panose="020B0604020202020204" pitchFamily="34" charset="0"/>
                <a:ea typeface="Times New Roman" panose="02020603050405020304" pitchFamily="18" charset="0"/>
              </a:rPr>
              <a:t>administrator </a:t>
            </a:r>
            <a:r>
              <a:rPr lang="el-GR" sz="1800" dirty="0">
                <a:effectLst/>
                <a:latin typeface="Arial" panose="020B0604020202020204" pitchFamily="34" charset="0"/>
                <a:ea typeface="Times New Roman" panose="02020603050405020304" pitchFamily="18" charset="0"/>
              </a:rPr>
              <a:t>αν και ο κάθε ιδιοκτήτης σέρβερ έχει τη δυνατότητα να τροποποιήσει τις αδειες αυτές αποκλειστικά στο δικό του σέρβερ ), και αντιγράφεται ο σύνδεσμος που παρέχεται.</a:t>
            </a:r>
          </a:p>
          <a:p>
            <a:pPr marL="0" indent="0">
              <a:buNone/>
            </a:pPr>
            <a:r>
              <a:rPr lang="el-GR" sz="1800" dirty="0">
                <a:effectLst/>
                <a:latin typeface="Arial" panose="020B0604020202020204" pitchFamily="34" charset="0"/>
                <a:ea typeface="Times New Roman" panose="02020603050405020304" pitchFamily="18" charset="0"/>
              </a:rPr>
              <a:t>Ο σύνδεσμος αυτός γίνεται  </a:t>
            </a:r>
            <a:r>
              <a:rPr lang="en-US" sz="1800" dirty="0">
                <a:effectLst/>
                <a:latin typeface="Arial" panose="020B0604020202020204" pitchFamily="34" charset="0"/>
                <a:ea typeface="Times New Roman" panose="02020603050405020304" pitchFamily="18" charset="0"/>
              </a:rPr>
              <a:t>paste </a:t>
            </a:r>
            <a:r>
              <a:rPr lang="el-GR" sz="1800" dirty="0">
                <a:effectLst/>
                <a:latin typeface="Arial" panose="020B0604020202020204" pitchFamily="34" charset="0"/>
                <a:ea typeface="Times New Roman" panose="02020603050405020304" pitchFamily="18" charset="0"/>
              </a:rPr>
              <a:t>στο διαφυλλιστή για να διαλεχθεί ο σέρβερ που θα φιλοξενηθεί το </a:t>
            </a:r>
            <a:r>
              <a:rPr lang="en-US" sz="1800" dirty="0">
                <a:effectLst/>
                <a:latin typeface="Arial" panose="020B0604020202020204" pitchFamily="34" charset="0"/>
                <a:ea typeface="Times New Roman" panose="02020603050405020304" pitchFamily="18" charset="0"/>
              </a:rPr>
              <a:t>bot.</a:t>
            </a:r>
            <a:endParaRPr lang="el-GR" dirty="0"/>
          </a:p>
        </p:txBody>
      </p:sp>
      <p:pic>
        <p:nvPicPr>
          <p:cNvPr id="4" name="Picture 3">
            <a:extLst>
              <a:ext uri="{FF2B5EF4-FFF2-40B4-BE49-F238E27FC236}">
                <a16:creationId xmlns:a16="http://schemas.microsoft.com/office/drawing/2014/main" id="{49A35536-FDC0-4D0C-BFD6-ACEC92482B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250675"/>
            <a:ext cx="5943600" cy="3695700"/>
          </a:xfrm>
          <a:prstGeom prst="rect">
            <a:avLst/>
          </a:prstGeom>
          <a:noFill/>
          <a:ln>
            <a:noFill/>
          </a:ln>
        </p:spPr>
      </p:pic>
    </p:spTree>
    <p:extLst>
      <p:ext uri="{BB962C8B-B14F-4D97-AF65-F5344CB8AC3E}">
        <p14:creationId xmlns:p14="http://schemas.microsoft.com/office/powerpoint/2010/main" val="279211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0CD0-0AFE-4404-BB71-2EBA669D18E1}"/>
              </a:ext>
            </a:extLst>
          </p:cNvPr>
          <p:cNvSpPr>
            <a:spLocks noGrp="1"/>
          </p:cNvSpPr>
          <p:nvPr>
            <p:ph type="title"/>
          </p:nvPr>
        </p:nvSpPr>
        <p:spPr>
          <a:xfrm>
            <a:off x="1266852" y="868218"/>
            <a:ext cx="9291215" cy="1357746"/>
          </a:xfrm>
        </p:spPr>
        <p:txBody>
          <a:bodyPr>
            <a:noAutofit/>
          </a:bodyPr>
          <a:lstStyle/>
          <a:p>
            <a:r>
              <a:rPr lang="el-GR" dirty="0">
                <a:effectLst/>
                <a:latin typeface="Arial" panose="020B0604020202020204" pitchFamily="34" charset="0"/>
                <a:ea typeface="Times New Roman" panose="02020603050405020304" pitchFamily="18" charset="0"/>
                <a:cs typeface="Times New Roman" panose="02020603050405020304" pitchFamily="18" charset="0"/>
              </a:rPr>
              <a:t>Η διαθεσιμ</a:t>
            </a:r>
            <a:r>
              <a:rPr lang="el-GR" dirty="0">
                <a:latin typeface="Arial" panose="020B0604020202020204" pitchFamily="34" charset="0"/>
                <a:ea typeface="Times New Roman" panose="02020603050405020304" pitchFamily="18" charset="0"/>
                <a:cs typeface="Times New Roman" panose="02020603050405020304" pitchFamily="18" charset="0"/>
              </a:rPr>
              <a:t>ο</a:t>
            </a:r>
            <a:r>
              <a:rPr lang="el-GR" dirty="0">
                <a:effectLst/>
                <a:latin typeface="Arial" panose="020B0604020202020204" pitchFamily="34" charset="0"/>
                <a:ea typeface="Times New Roman" panose="02020603050405020304" pitchFamily="18" charset="0"/>
                <a:cs typeface="Times New Roman" panose="02020603050405020304" pitchFamily="18" charset="0"/>
              </a:rPr>
              <a:t>τητα του και οι γλ</a:t>
            </a:r>
            <a:r>
              <a:rPr lang="el-GR" dirty="0">
                <a:latin typeface="Arial" panose="020B0604020202020204" pitchFamily="34" charset="0"/>
                <a:ea typeface="Times New Roman" panose="02020603050405020304" pitchFamily="18" charset="0"/>
                <a:cs typeface="Times New Roman" panose="02020603050405020304" pitchFamily="18" charset="0"/>
              </a:rPr>
              <a:t>ω</a:t>
            </a:r>
            <a:r>
              <a:rPr lang="el-GR" dirty="0">
                <a:effectLst/>
                <a:latin typeface="Arial" panose="020B0604020202020204" pitchFamily="34" charset="0"/>
                <a:ea typeface="Times New Roman" panose="02020603050405020304" pitchFamily="18" charset="0"/>
                <a:cs typeface="Times New Roman" panose="02020603050405020304" pitchFamily="18" charset="0"/>
              </a:rPr>
              <a:t>σσες που χρησιμοποιθηκαν για τη συγγραφη του.</a:t>
            </a:r>
            <a:br>
              <a:rPr lang="el-GR" dirty="0">
                <a:effectLst/>
                <a:latin typeface="Calibri" panose="020F0502020204030204" pitchFamily="34" charset="0"/>
                <a:ea typeface="Times New Roman" panose="02020603050405020304" pitchFamily="18" charset="0"/>
                <a:cs typeface="Times New Roman" panose="02020603050405020304" pitchFamily="18" charset="0"/>
              </a:rPr>
            </a:br>
            <a:endParaRPr lang="el-GR" dirty="0"/>
          </a:p>
        </p:txBody>
      </p:sp>
      <p:sp>
        <p:nvSpPr>
          <p:cNvPr id="3" name="Content Placeholder 2">
            <a:extLst>
              <a:ext uri="{FF2B5EF4-FFF2-40B4-BE49-F238E27FC236}">
                <a16:creationId xmlns:a16="http://schemas.microsoft.com/office/drawing/2014/main" id="{4BE21F6D-93ED-413B-801D-1B6AA80FBE38}"/>
              </a:ext>
            </a:extLst>
          </p:cNvPr>
          <p:cNvSpPr>
            <a:spLocks noGrp="1"/>
          </p:cNvSpPr>
          <p:nvPr>
            <p:ph idx="1"/>
          </p:nvPr>
        </p:nvSpPr>
        <p:spPr>
          <a:xfrm>
            <a:off x="1451579" y="2540000"/>
            <a:ext cx="9291215" cy="2926345"/>
          </a:xfrm>
        </p:spPr>
        <p:txBody>
          <a:bodyPr/>
          <a:lstStyle/>
          <a:p>
            <a:pPr marL="0" indent="0">
              <a:buNone/>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To discord</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αρχικά κυκλοφόρησε 13 Μαΐου του 2015 . Οι γλώσσες που έχουν χρησιμοποιηθεί για τη συγγραφή του είναι οι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Javascript</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React</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Elixir</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και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Rust </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.Επίσης χρησιμοποιούνται οι . γλώσσες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Go</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και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C</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για την τροποποίηση εικόνων . Είναι συμβατό με τα περισσότερα γνωστά λειτουργικά συστήματα εκ των οποίων είναι τα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Windows</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macOS</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iOS</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iPadOs</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Android</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,δηλαδή σε κινητά και προσωπικούς υπολογιστές αλλά τρέχει επίσης και στους διαφυλλιστές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web browsers</a:t>
            </a:r>
            <a:r>
              <a:rPr lang="el-GR" sz="1800" dirty="0">
                <a:effectLst/>
                <a:latin typeface="Arial" panose="020B0604020202020204" pitchFamily="34" charset="0"/>
                <a:ea typeface="Times New Roman" panose="02020603050405020304" pitchFamily="18" charset="0"/>
                <a:cs typeface="Times New Roman" panose="02020603050405020304" pitchFamily="18" charset="0"/>
              </a:rPr>
              <a:t> ) .</a:t>
            </a:r>
            <a:endParaRPr lang="el-G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l-GR" dirty="0"/>
          </a:p>
        </p:txBody>
      </p:sp>
    </p:spTree>
    <p:extLst>
      <p:ext uri="{BB962C8B-B14F-4D97-AF65-F5344CB8AC3E}">
        <p14:creationId xmlns:p14="http://schemas.microsoft.com/office/powerpoint/2010/main" val="1879352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E997-87EE-4D0E-B4F9-6C5541350650}"/>
              </a:ext>
            </a:extLst>
          </p:cNvPr>
          <p:cNvSpPr>
            <a:spLocks noGrp="1"/>
          </p:cNvSpPr>
          <p:nvPr>
            <p:ph type="title"/>
          </p:nvPr>
        </p:nvSpPr>
        <p:spPr/>
        <p:txBody>
          <a:bodyPr/>
          <a:lstStyle/>
          <a:p>
            <a:r>
              <a:rPr lang="el-GR" dirty="0"/>
              <a:t>Η διαδικασια εγκαταστασησ εργαλειων για προγραμματισμο(1/2)</a:t>
            </a:r>
          </a:p>
        </p:txBody>
      </p:sp>
      <p:sp>
        <p:nvSpPr>
          <p:cNvPr id="3" name="Content Placeholder 2">
            <a:extLst>
              <a:ext uri="{FF2B5EF4-FFF2-40B4-BE49-F238E27FC236}">
                <a16:creationId xmlns:a16="http://schemas.microsoft.com/office/drawing/2014/main" id="{C642C4F3-B4C4-422B-B1C4-3EF9F3C93438}"/>
              </a:ext>
            </a:extLst>
          </p:cNvPr>
          <p:cNvSpPr>
            <a:spLocks noGrp="1"/>
          </p:cNvSpPr>
          <p:nvPr>
            <p:ph idx="1"/>
          </p:nvPr>
        </p:nvSpPr>
        <p:spPr/>
        <p:txBody>
          <a:bodyPr>
            <a:normAutofit fontScale="77500" lnSpcReduction="20000"/>
          </a:bodyPr>
          <a:lstStyle/>
          <a:p>
            <a:r>
              <a:rPr lang="el-GR" sz="1800" dirty="0">
                <a:effectLst/>
                <a:latin typeface="Arial" panose="020B0604020202020204" pitchFamily="34" charset="0"/>
                <a:ea typeface="Times New Roman" panose="02020603050405020304" pitchFamily="18" charset="0"/>
              </a:rPr>
              <a:t>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έχει πλέον δημιουργηθεί αλλά δεν έχει καμία λειτουργία και είναι ανενεργό. Απαιτείται λοιπόν η προσθήκη κώδικα για να λειτουργήσει και ένα τερματικό για να τρέχει αυτό το κώδικα.</a:t>
            </a:r>
          </a:p>
          <a:p>
            <a:r>
              <a:rPr lang="el-GR" sz="1800" dirty="0">
                <a:effectLst/>
                <a:latin typeface="Arial" panose="020B0604020202020204" pitchFamily="34" charset="0"/>
                <a:ea typeface="Times New Roman" panose="02020603050405020304" pitchFamily="18" charset="0"/>
              </a:rPr>
              <a:t>Οι συνηθέστερες γλώσσες συγγραφής κώδικα για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είναι οι </a:t>
            </a:r>
            <a:r>
              <a:rPr lang="en-US" sz="1800" dirty="0">
                <a:effectLst/>
                <a:latin typeface="Arial" panose="020B0604020202020204" pitchFamily="34" charset="0"/>
                <a:ea typeface="Times New Roman" panose="02020603050405020304" pitchFamily="18" charset="0"/>
              </a:rPr>
              <a:t>Python</a:t>
            </a:r>
            <a:r>
              <a:rPr lang="el-GR" sz="1800" dirty="0">
                <a:effectLst/>
                <a:latin typeface="Arial" panose="020B0604020202020204" pitchFamily="34" charset="0"/>
                <a:ea typeface="Times New Roman" panose="02020603050405020304" pitchFamily="18" charset="0"/>
              </a:rPr>
              <a:t> , </a:t>
            </a:r>
            <a:r>
              <a:rPr lang="en-US" sz="1800" dirty="0">
                <a:effectLst/>
                <a:latin typeface="Arial" panose="020B0604020202020204" pitchFamily="34" charset="0"/>
                <a:ea typeface="Times New Roman" panose="02020603050405020304" pitchFamily="18" charset="0"/>
              </a:rPr>
              <a:t>C</a:t>
            </a:r>
            <a:r>
              <a:rPr lang="el-GR" sz="1800" dirty="0">
                <a:effectLst/>
                <a:latin typeface="Arial" panose="020B0604020202020204" pitchFamily="34" charset="0"/>
                <a:ea typeface="Times New Roman" panose="02020603050405020304" pitchFamily="18" charset="0"/>
              </a:rPr>
              <a:t># , </a:t>
            </a:r>
            <a:r>
              <a:rPr lang="en-US" sz="1800" dirty="0">
                <a:effectLst/>
                <a:latin typeface="Arial" panose="020B0604020202020204" pitchFamily="34" charset="0"/>
                <a:ea typeface="Times New Roman" panose="02020603050405020304" pitchFamily="18" charset="0"/>
              </a:rPr>
              <a:t>Java </a:t>
            </a:r>
            <a:r>
              <a:rPr lang="el-GR" sz="1800" dirty="0">
                <a:effectLst/>
                <a:latin typeface="Arial" panose="020B0604020202020204" pitchFamily="34" charset="0"/>
                <a:ea typeface="Times New Roman" panose="02020603050405020304" pitchFamily="18" charset="0"/>
              </a:rPr>
              <a:t>και η </a:t>
            </a:r>
            <a:r>
              <a:rPr lang="en-US" sz="1800" dirty="0" err="1">
                <a:effectLst/>
                <a:latin typeface="Arial" panose="020B0604020202020204" pitchFamily="34" charset="0"/>
                <a:ea typeface="Times New Roman" panose="02020603050405020304" pitchFamily="18" charset="0"/>
              </a:rPr>
              <a:t>Javascript</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με τον περισσότερο κόσμο να επιλέγει την τελευταία </a:t>
            </a:r>
            <a:r>
              <a:rPr lang="el-GR" sz="1800" dirty="0">
                <a:latin typeface="Arial" panose="020B0604020202020204" pitchFamily="34" charset="0"/>
                <a:ea typeface="Times New Roman" panose="02020603050405020304" pitchFamily="18" charset="0"/>
              </a:rPr>
              <a:t>.</a:t>
            </a:r>
          </a:p>
          <a:p>
            <a:r>
              <a:rPr lang="el-GR" sz="1800" dirty="0">
                <a:effectLst/>
                <a:latin typeface="Arial" panose="020B0604020202020204" pitchFamily="34" charset="0"/>
                <a:ea typeface="Times New Roman" panose="02020603050405020304" pitchFamily="18" charset="0"/>
              </a:rPr>
              <a:t>Η επιλογή για την ανάπτυξη του κώδικά ήταν η γλώσσα </a:t>
            </a:r>
            <a:r>
              <a:rPr lang="en-US" sz="1800" dirty="0">
                <a:effectLst/>
                <a:latin typeface="Arial" panose="020B0604020202020204" pitchFamily="34" charset="0"/>
                <a:ea typeface="Times New Roman" panose="02020603050405020304" pitchFamily="18" charset="0"/>
              </a:rPr>
              <a:t>Python</a:t>
            </a:r>
            <a:r>
              <a:rPr lang="el-GR" sz="1800" dirty="0">
                <a:effectLst/>
                <a:latin typeface="Arial" panose="020B0604020202020204" pitchFamily="34" charset="0"/>
                <a:ea typeface="Times New Roman" panose="02020603050405020304" pitchFamily="18" charset="0"/>
              </a:rPr>
              <a:t> με το συντάκτη </a:t>
            </a:r>
            <a:r>
              <a:rPr lang="en-US" sz="1800" dirty="0" err="1">
                <a:effectLst/>
                <a:latin typeface="Arial" panose="020B0604020202020204" pitchFamily="34" charset="0"/>
                <a:ea typeface="Times New Roman" panose="02020603050405020304" pitchFamily="18" charset="0"/>
              </a:rPr>
              <a:t>Pycharm</a:t>
            </a:r>
            <a:r>
              <a:rPr lang="el-GR" sz="1800" dirty="0">
                <a:effectLst/>
                <a:latin typeface="Arial" panose="020B0604020202020204" pitchFamily="34" charset="0"/>
                <a:ea typeface="Times New Roman" panose="02020603050405020304" pitchFamily="18" charset="0"/>
              </a:rPr>
              <a:t> , ένα δυνατό και ευχάριστο εργαλείο που παρέχει η κεντρική ιστοσελίδα του </a:t>
            </a:r>
            <a:r>
              <a:rPr lang="en-US" sz="1800" dirty="0" err="1">
                <a:effectLst/>
                <a:latin typeface="Arial" panose="020B0604020202020204" pitchFamily="34" charset="0"/>
                <a:ea typeface="Times New Roman" panose="02020603050405020304" pitchFamily="18" charset="0"/>
              </a:rPr>
              <a:t>Jetbrains</a:t>
            </a:r>
            <a:r>
              <a:rPr lang="el-GR" sz="1800" dirty="0">
                <a:effectLst/>
                <a:latin typeface="Arial" panose="020B0604020202020204" pitchFamily="34"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rPr>
              <a:t>H</a:t>
            </a:r>
            <a:r>
              <a:rPr lang="el-GR" sz="1800" dirty="0">
                <a:effectLst/>
                <a:latin typeface="Arial" panose="020B0604020202020204" pitchFamily="34" charset="0"/>
                <a:ea typeface="Times New Roman" panose="02020603050405020304" pitchFamily="18" charset="0"/>
              </a:rPr>
              <a:t> έκδοση της κοινότητας , αυτή δηλαδή που χρησιμοποιήθηκε για την εργασία παρέχεται δωρεάν .</a:t>
            </a:r>
          </a:p>
          <a:p>
            <a:r>
              <a:rPr lang="el-GR" sz="1800" dirty="0">
                <a:effectLst/>
                <a:latin typeface="Arial" panose="020B0604020202020204" pitchFamily="34" charset="0"/>
                <a:ea typeface="Times New Roman" panose="02020603050405020304" pitchFamily="18" charset="0"/>
              </a:rPr>
              <a:t>Επίσης προστέθηκε και </a:t>
            </a:r>
            <a:r>
              <a:rPr lang="en-US" sz="1800" dirty="0" err="1">
                <a:effectLst/>
                <a:latin typeface="Arial" panose="020B0604020202020204" pitchFamily="34" charset="0"/>
                <a:ea typeface="Times New Roman" panose="02020603050405020304" pitchFamily="18" charset="0"/>
              </a:rPr>
              <a:t>sql</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 Χωρίς αυτό να είναι απαραίτητο , εγκαταστήθηκε μια επιπλέον εφαρμογή , που λέγεται </a:t>
            </a:r>
            <a:r>
              <a:rPr lang="en-US" sz="1800" dirty="0" err="1">
                <a:effectLst/>
                <a:latin typeface="Arial" panose="020B0604020202020204" pitchFamily="34" charset="0"/>
                <a:ea typeface="Times New Roman" panose="02020603050405020304" pitchFamily="18" charset="0"/>
              </a:rPr>
              <a:t>DBbrowser</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από τη σελίδα sqlitebrowser.org, για την επίβλεψη της διαδικασίας ανάπτυξης του κώδικα.</a:t>
            </a:r>
          </a:p>
          <a:p>
            <a:r>
              <a:rPr lang="el-GR" sz="1800" dirty="0">
                <a:effectLst/>
                <a:latin typeface="Arial" panose="020B0604020202020204" pitchFamily="34" charset="0"/>
                <a:ea typeface="Times New Roman" panose="02020603050405020304" pitchFamily="18" charset="0"/>
              </a:rPr>
              <a:t>Τέλος απομένει η εγκατάσταση της βιβλιοθήκης του </a:t>
            </a:r>
            <a:r>
              <a:rPr lang="en-US" sz="1800" dirty="0">
                <a:effectLst/>
                <a:latin typeface="Arial" panose="020B0604020202020204" pitchFamily="34" charset="0"/>
                <a:ea typeface="Times New Roman" panose="02020603050405020304" pitchFamily="18" charset="0"/>
              </a:rPr>
              <a:t>Discord</a:t>
            </a:r>
            <a:r>
              <a:rPr lang="el-GR" sz="1800" dirty="0">
                <a:effectLst/>
                <a:latin typeface="Arial" panose="020B0604020202020204" pitchFamily="34" charset="0"/>
                <a:ea typeface="Times New Roman" panose="02020603050405020304" pitchFamily="18" charset="0"/>
              </a:rPr>
              <a:t> στο </a:t>
            </a:r>
            <a:r>
              <a:rPr lang="en-US" sz="1800" dirty="0" err="1">
                <a:effectLst/>
                <a:latin typeface="Arial" panose="020B0604020202020204" pitchFamily="34" charset="0"/>
                <a:ea typeface="Times New Roman" panose="02020603050405020304" pitchFamily="18" charset="0"/>
              </a:rPr>
              <a:t>Pycharm</a:t>
            </a:r>
            <a:r>
              <a:rPr lang="el-GR" sz="1800" dirty="0">
                <a:effectLst/>
                <a:latin typeface="Arial" panose="020B0604020202020204" pitchFamily="34" charset="0"/>
                <a:ea typeface="Times New Roman" panose="02020603050405020304" pitchFamily="18" charset="0"/>
              </a:rPr>
              <a:t> . Αυτό γίνεται με την εκτέλεση της εντολής </a:t>
            </a:r>
            <a:r>
              <a:rPr lang="el-GR" sz="1800" dirty="0">
                <a:solidFill>
                  <a:srgbClr val="2F5496"/>
                </a:solidFill>
                <a:effectLst/>
                <a:latin typeface="Arial" panose="020B0604020202020204" pitchFamily="34" charset="0"/>
                <a:ea typeface="Times New Roman" panose="02020603050405020304" pitchFamily="18" charset="0"/>
              </a:rPr>
              <a:t>‘</a:t>
            </a:r>
            <a:r>
              <a:rPr lang="en-US" sz="1800" dirty="0">
                <a:solidFill>
                  <a:srgbClr val="2F5496"/>
                </a:solidFill>
                <a:effectLst/>
                <a:latin typeface="Arial" panose="020B0604020202020204" pitchFamily="34" charset="0"/>
                <a:ea typeface="Times New Roman" panose="02020603050405020304" pitchFamily="18" charset="0"/>
              </a:rPr>
              <a:t>pip install discord</a:t>
            </a:r>
            <a:r>
              <a:rPr lang="el-GR" sz="1800" dirty="0">
                <a:solidFill>
                  <a:srgbClr val="2F5496"/>
                </a:solidFill>
                <a:effectLst/>
                <a:latin typeface="Arial" panose="020B0604020202020204" pitchFamily="34" charset="0"/>
                <a:ea typeface="Times New Roman" panose="02020603050405020304" pitchFamily="18" charset="0"/>
              </a:rPr>
              <a:t>.</a:t>
            </a:r>
            <a:r>
              <a:rPr lang="en-US" sz="1800" dirty="0" err="1">
                <a:solidFill>
                  <a:srgbClr val="2F5496"/>
                </a:solidFill>
                <a:effectLst/>
                <a:latin typeface="Arial" panose="020B0604020202020204" pitchFamily="34" charset="0"/>
                <a:ea typeface="Times New Roman" panose="02020603050405020304" pitchFamily="18" charset="0"/>
              </a:rPr>
              <a:t>py</a:t>
            </a:r>
            <a:r>
              <a:rPr lang="el-GR" sz="1800" dirty="0">
                <a:solidFill>
                  <a:srgbClr val="2F5496"/>
                </a:solidFill>
                <a:effectLst/>
                <a:latin typeface="Arial" panose="020B0604020202020204" pitchFamily="34" charset="0"/>
                <a:ea typeface="Times New Roman" panose="02020603050405020304" pitchFamily="18" charset="0"/>
              </a:rPr>
              <a:t>’</a:t>
            </a:r>
            <a:r>
              <a:rPr lang="el-GR" sz="1800" dirty="0">
                <a:effectLst/>
                <a:latin typeface="Arial" panose="020B0604020202020204" pitchFamily="34" charset="0"/>
                <a:ea typeface="Times New Roman" panose="02020603050405020304" pitchFamily="18" charset="0"/>
              </a:rPr>
              <a:t> στη γραμμή εντολών. (</a:t>
            </a:r>
            <a:r>
              <a:rPr lang="en-US" sz="1800" dirty="0" err="1">
                <a:effectLst/>
                <a:latin typeface="Arial" panose="020B0604020202020204" pitchFamily="34" charset="0"/>
                <a:ea typeface="Times New Roman" panose="02020603050405020304" pitchFamily="18" charset="0"/>
              </a:rPr>
              <a:t>cmd</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ή </a:t>
            </a:r>
            <a:r>
              <a:rPr lang="en-US" sz="1800" dirty="0">
                <a:effectLst/>
                <a:latin typeface="Arial" panose="020B0604020202020204" pitchFamily="34" charset="0"/>
                <a:ea typeface="Times New Roman" panose="02020603050405020304" pitchFamily="18" charset="0"/>
              </a:rPr>
              <a:t>command line</a:t>
            </a:r>
            <a:r>
              <a:rPr lang="el-GR" sz="1800" dirty="0">
                <a:effectLst/>
                <a:latin typeface="Arial" panose="020B0604020202020204" pitchFamily="34" charset="0"/>
                <a:ea typeface="Times New Roman" panose="02020603050405020304" pitchFamily="18" charset="0"/>
              </a:rPr>
              <a:t> ). Περισσότερες πληροφορίες για τα πακέτα της </a:t>
            </a:r>
            <a:r>
              <a:rPr lang="en-US" sz="1800" dirty="0">
                <a:effectLst/>
                <a:latin typeface="Arial" panose="020B0604020202020204" pitchFamily="34" charset="0"/>
                <a:ea typeface="Times New Roman" panose="02020603050405020304" pitchFamily="18" charset="0"/>
              </a:rPr>
              <a:t>Python </a:t>
            </a:r>
            <a:r>
              <a:rPr lang="el-GR" sz="1800" dirty="0">
                <a:effectLst/>
                <a:latin typeface="Arial" panose="020B0604020202020204" pitchFamily="34" charset="0"/>
                <a:ea typeface="Times New Roman" panose="02020603050405020304" pitchFamily="18" charset="0"/>
              </a:rPr>
              <a:t>μπορούν να βρεθούν στη σελίδα </a:t>
            </a:r>
            <a:r>
              <a:rPr lang="en-US" sz="1800" dirty="0" err="1">
                <a:effectLst/>
                <a:latin typeface="Arial" panose="020B0604020202020204" pitchFamily="34" charset="0"/>
                <a:ea typeface="Times New Roman" panose="02020603050405020304" pitchFamily="18" charset="0"/>
              </a:rPr>
              <a:t>pypi</a:t>
            </a:r>
            <a:r>
              <a:rPr lang="el-GR" sz="1800" dirty="0">
                <a:effectLst/>
                <a:latin typeface="Arial" panose="020B0604020202020204" pitchFamily="34" charset="0"/>
                <a:ea typeface="Times New Roman" panose="02020603050405020304" pitchFamily="18" charset="0"/>
              </a:rPr>
              <a:t>.</a:t>
            </a:r>
            <a:r>
              <a:rPr lang="en-US" sz="1800" dirty="0">
                <a:effectLst/>
                <a:latin typeface="Arial" panose="020B0604020202020204" pitchFamily="34" charset="0"/>
                <a:ea typeface="Times New Roman" panose="02020603050405020304" pitchFamily="18" charset="0"/>
              </a:rPr>
              <a:t>org</a:t>
            </a:r>
            <a:r>
              <a:rPr lang="el-GR" sz="1800" dirty="0">
                <a:effectLst/>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95058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C318-AD3E-4389-A1FA-41A222D6567F}"/>
              </a:ext>
            </a:extLst>
          </p:cNvPr>
          <p:cNvSpPr>
            <a:spLocks noGrp="1"/>
          </p:cNvSpPr>
          <p:nvPr>
            <p:ph type="title"/>
          </p:nvPr>
        </p:nvSpPr>
        <p:spPr/>
        <p:txBody>
          <a:bodyPr/>
          <a:lstStyle/>
          <a:p>
            <a:r>
              <a:rPr lang="el-GR" dirty="0"/>
              <a:t>Η διαδικασια εγκαταστασησ εργαλειων για προγραμματισμο(2/2)</a:t>
            </a:r>
          </a:p>
        </p:txBody>
      </p:sp>
      <p:sp>
        <p:nvSpPr>
          <p:cNvPr id="3" name="Content Placeholder 2">
            <a:extLst>
              <a:ext uri="{FF2B5EF4-FFF2-40B4-BE49-F238E27FC236}">
                <a16:creationId xmlns:a16="http://schemas.microsoft.com/office/drawing/2014/main" id="{2E46D8DE-C868-4AFA-97F8-6DBA1A8677C8}"/>
              </a:ext>
            </a:extLst>
          </p:cNvPr>
          <p:cNvSpPr>
            <a:spLocks noGrp="1"/>
          </p:cNvSpPr>
          <p:nvPr>
            <p:ph idx="1"/>
          </p:nvPr>
        </p:nvSpPr>
        <p:spPr/>
        <p:txBody>
          <a:bodyPr/>
          <a:lstStyle/>
          <a:p>
            <a:endParaRPr lang="el-GR"/>
          </a:p>
        </p:txBody>
      </p:sp>
      <p:pic>
        <p:nvPicPr>
          <p:cNvPr id="4" name="Picture 3">
            <a:extLst>
              <a:ext uri="{FF2B5EF4-FFF2-40B4-BE49-F238E27FC236}">
                <a16:creationId xmlns:a16="http://schemas.microsoft.com/office/drawing/2014/main" id="{0D117CB0-32A3-4B7F-9B9B-32C86D2A42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767" y="2015732"/>
            <a:ext cx="6019742" cy="3775468"/>
          </a:xfrm>
          <a:prstGeom prst="rect">
            <a:avLst/>
          </a:prstGeom>
          <a:noFill/>
          <a:ln>
            <a:noFill/>
          </a:ln>
        </p:spPr>
      </p:pic>
      <p:pic>
        <p:nvPicPr>
          <p:cNvPr id="5" name="Picture 4">
            <a:extLst>
              <a:ext uri="{FF2B5EF4-FFF2-40B4-BE49-F238E27FC236}">
                <a16:creationId xmlns:a16="http://schemas.microsoft.com/office/drawing/2014/main" id="{F0FEBD42-201C-4C23-BC20-0A82732A48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56609" y="2600531"/>
            <a:ext cx="5302624" cy="3027792"/>
          </a:xfrm>
          <a:prstGeom prst="rect">
            <a:avLst/>
          </a:prstGeom>
          <a:noFill/>
          <a:ln>
            <a:noFill/>
          </a:ln>
        </p:spPr>
      </p:pic>
    </p:spTree>
    <p:extLst>
      <p:ext uri="{BB962C8B-B14F-4D97-AF65-F5344CB8AC3E}">
        <p14:creationId xmlns:p14="http://schemas.microsoft.com/office/powerpoint/2010/main" val="3591804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66830-B366-49EC-81F2-0826382DCF2B}"/>
              </a:ext>
            </a:extLst>
          </p:cNvPr>
          <p:cNvSpPr>
            <a:spLocks noGrp="1"/>
          </p:cNvSpPr>
          <p:nvPr>
            <p:ph type="title"/>
          </p:nvPr>
        </p:nvSpPr>
        <p:spPr>
          <a:xfrm>
            <a:off x="622852" y="804519"/>
            <a:ext cx="10986051" cy="3634959"/>
          </a:xfrm>
        </p:spPr>
        <p:txBody>
          <a:bodyPr>
            <a:normAutofit/>
          </a:bodyPr>
          <a:lstStyle/>
          <a:p>
            <a:r>
              <a:rPr lang="el-GR" dirty="0"/>
              <a:t>Ο προγραμματισμοσ </a:t>
            </a:r>
          </a:p>
        </p:txBody>
      </p:sp>
      <p:sp>
        <p:nvSpPr>
          <p:cNvPr id="3" name="Content Placeholder 2">
            <a:extLst>
              <a:ext uri="{FF2B5EF4-FFF2-40B4-BE49-F238E27FC236}">
                <a16:creationId xmlns:a16="http://schemas.microsoft.com/office/drawing/2014/main" id="{005AE3C4-C03F-4FEB-9095-C79F25E643E4}"/>
              </a:ext>
            </a:extLst>
          </p:cNvPr>
          <p:cNvSpPr>
            <a:spLocks noGrp="1"/>
          </p:cNvSpPr>
          <p:nvPr>
            <p:ph idx="1"/>
          </p:nvPr>
        </p:nvSpPr>
        <p:spPr>
          <a:xfrm>
            <a:off x="1451579" y="4969565"/>
            <a:ext cx="9291215" cy="496780"/>
          </a:xfrm>
        </p:spPr>
        <p:txBody>
          <a:bodyPr/>
          <a:lstStyle/>
          <a:p>
            <a:endParaRPr lang="el-GR" dirty="0"/>
          </a:p>
        </p:txBody>
      </p:sp>
    </p:spTree>
    <p:extLst>
      <p:ext uri="{BB962C8B-B14F-4D97-AF65-F5344CB8AC3E}">
        <p14:creationId xmlns:p14="http://schemas.microsoft.com/office/powerpoint/2010/main" val="1467563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4B88-3093-4279-9AE1-FB28D76B2CEC}"/>
              </a:ext>
            </a:extLst>
          </p:cNvPr>
          <p:cNvSpPr>
            <a:spLocks noGrp="1"/>
          </p:cNvSpPr>
          <p:nvPr>
            <p:ph type="title"/>
          </p:nvPr>
        </p:nvSpPr>
        <p:spPr>
          <a:xfrm>
            <a:off x="921492" y="618988"/>
            <a:ext cx="9291215" cy="1049235"/>
          </a:xfrm>
        </p:spPr>
        <p:txBody>
          <a:bodyPr/>
          <a:lstStyle/>
          <a:p>
            <a:r>
              <a:rPr lang="el-GR" dirty="0"/>
              <a:t>ΤΙ ειναι τα γραναζια</a:t>
            </a:r>
            <a:r>
              <a:rPr lang="en-US" dirty="0"/>
              <a:t>;</a:t>
            </a:r>
            <a:endParaRPr lang="el-GR" dirty="0"/>
          </a:p>
        </p:txBody>
      </p:sp>
      <p:sp>
        <p:nvSpPr>
          <p:cNvPr id="3" name="Content Placeholder 2">
            <a:extLst>
              <a:ext uri="{FF2B5EF4-FFF2-40B4-BE49-F238E27FC236}">
                <a16:creationId xmlns:a16="http://schemas.microsoft.com/office/drawing/2014/main" id="{F1C45516-168F-4BDF-A293-6DCC244E0797}"/>
              </a:ext>
            </a:extLst>
          </p:cNvPr>
          <p:cNvSpPr>
            <a:spLocks noGrp="1"/>
          </p:cNvSpPr>
          <p:nvPr>
            <p:ph idx="1"/>
          </p:nvPr>
        </p:nvSpPr>
        <p:spPr/>
        <p:txBody>
          <a:bodyPr/>
          <a:lstStyle/>
          <a:p>
            <a:r>
              <a:rPr lang="el-GR" sz="1800" dirty="0">
                <a:effectLst/>
                <a:latin typeface="Arial" panose="020B0604020202020204" pitchFamily="34" charset="0"/>
                <a:ea typeface="Times New Roman" panose="02020603050405020304" pitchFamily="18" charset="0"/>
              </a:rPr>
              <a:t>Ένα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αποτελείται συνήθως από ‘γρανάζια’ όπως τα αποκαλούν οι προγραμματιστές . Πρόκειται όμως για τα ξεχωριστά αρχεία κώδικα (αρχεία που έχουν κατάληξη .</a:t>
            </a:r>
            <a:r>
              <a:rPr lang="en-US" sz="1800" dirty="0" err="1">
                <a:effectLst/>
                <a:latin typeface="Arial" panose="020B0604020202020204" pitchFamily="34" charset="0"/>
                <a:ea typeface="Times New Roman" panose="02020603050405020304" pitchFamily="18" charset="0"/>
              </a:rPr>
              <a:t>py</a:t>
            </a:r>
            <a:r>
              <a:rPr lang="el-GR" sz="1800" dirty="0">
                <a:effectLst/>
                <a:latin typeface="Arial" panose="020B0604020202020204" pitchFamily="34" charset="0"/>
                <a:ea typeface="Times New Roman" panose="02020603050405020304" pitchFamily="18" charset="0"/>
              </a:rPr>
              <a:t> στη προκειμένη περίπτωση ) που σκοπό έχουν να διαχωρίσουν τις λειτουργίες του σε κατηγορίες.</a:t>
            </a:r>
            <a:endParaRPr lang="el-GR" dirty="0"/>
          </a:p>
        </p:txBody>
      </p:sp>
      <p:pic>
        <p:nvPicPr>
          <p:cNvPr id="5" name="Picture 4">
            <a:extLst>
              <a:ext uri="{FF2B5EF4-FFF2-40B4-BE49-F238E27FC236}">
                <a16:creationId xmlns:a16="http://schemas.microsoft.com/office/drawing/2014/main" id="{969534F9-07AB-4380-B37B-37602845DC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12441" y="3429000"/>
            <a:ext cx="6496672" cy="2507974"/>
          </a:xfrm>
          <a:prstGeom prst="rect">
            <a:avLst/>
          </a:prstGeom>
          <a:noFill/>
          <a:ln>
            <a:noFill/>
          </a:ln>
        </p:spPr>
      </p:pic>
    </p:spTree>
    <p:extLst>
      <p:ext uri="{BB962C8B-B14F-4D97-AF65-F5344CB8AC3E}">
        <p14:creationId xmlns:p14="http://schemas.microsoft.com/office/powerpoint/2010/main" val="221252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1215-C1D1-4FB7-A9C8-2536914259DE}"/>
              </a:ext>
            </a:extLst>
          </p:cNvPr>
          <p:cNvSpPr>
            <a:spLocks noGrp="1"/>
          </p:cNvSpPr>
          <p:nvPr>
            <p:ph type="title"/>
          </p:nvPr>
        </p:nvSpPr>
        <p:spPr>
          <a:xfrm rot="10800000" flipV="1">
            <a:off x="-1" y="92766"/>
            <a:ext cx="11979966" cy="1378226"/>
          </a:xfrm>
        </p:spPr>
        <p:txBody>
          <a:bodyPr>
            <a:normAutofit/>
          </a:bodyPr>
          <a:lstStyle/>
          <a:p>
            <a:r>
              <a:rPr lang="el-GR" dirty="0"/>
              <a:t>Τα γραναζια που αναπτυχθηκαν στο κωδικα του </a:t>
            </a:r>
            <a:r>
              <a:rPr lang="en-US" dirty="0"/>
              <a:t>Bot</a:t>
            </a:r>
            <a:r>
              <a:rPr lang="el-GR" dirty="0"/>
              <a:t>(1/2)</a:t>
            </a:r>
          </a:p>
        </p:txBody>
      </p:sp>
      <p:sp>
        <p:nvSpPr>
          <p:cNvPr id="3" name="Content Placeholder 2">
            <a:extLst>
              <a:ext uri="{FF2B5EF4-FFF2-40B4-BE49-F238E27FC236}">
                <a16:creationId xmlns:a16="http://schemas.microsoft.com/office/drawing/2014/main" id="{2641CBBF-BB58-4368-A404-BA9A009AF461}"/>
              </a:ext>
            </a:extLst>
          </p:cNvPr>
          <p:cNvSpPr>
            <a:spLocks noGrp="1"/>
          </p:cNvSpPr>
          <p:nvPr>
            <p:ph idx="1"/>
          </p:nvPr>
        </p:nvSpPr>
        <p:spPr>
          <a:xfrm>
            <a:off x="92765" y="1364974"/>
            <a:ext cx="11635409" cy="4688507"/>
          </a:xfrm>
        </p:spPr>
        <p:txBody>
          <a:bodyPr>
            <a:normAutofit lnSpcReduction="10000"/>
          </a:bodyPr>
          <a:lstStyle/>
          <a:p>
            <a:r>
              <a:rPr lang="el-GR" sz="1800" dirty="0">
                <a:effectLst/>
                <a:latin typeface="Arial" panose="020B0604020202020204" pitchFamily="34" charset="0"/>
                <a:ea typeface="Times New Roman" panose="02020603050405020304" pitchFamily="18" charset="0"/>
              </a:rPr>
              <a:t>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a:t>
            </a:r>
            <a:r>
              <a:rPr lang="en-US" sz="1800" dirty="0" err="1">
                <a:effectLst/>
                <a:latin typeface="Arial" panose="020B0604020202020204" pitchFamily="34" charset="0"/>
                <a:ea typeface="Times New Roman" panose="02020603050405020304" pitchFamily="18" charset="0"/>
              </a:rPr>
              <a:t>py</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λειτουργεί ως μια </a:t>
            </a:r>
            <a:r>
              <a:rPr lang="en-US" sz="1800" dirty="0">
                <a:effectLst/>
                <a:latin typeface="Arial" panose="020B0604020202020204" pitchFamily="34" charset="0"/>
                <a:ea typeface="Times New Roman" panose="02020603050405020304" pitchFamily="18" charset="0"/>
              </a:rPr>
              <a:t>main </a:t>
            </a:r>
            <a:r>
              <a:rPr lang="el-GR" sz="1800" dirty="0">
                <a:effectLst/>
                <a:latin typeface="Arial" panose="020B0604020202020204" pitchFamily="34" charset="0"/>
                <a:ea typeface="Times New Roman" panose="02020603050405020304" pitchFamily="18" charset="0"/>
              </a:rPr>
              <a:t>στο πρόγραμμα και φορτώνει τα υπόλοιπα γρανάζια και περιέχει το </a:t>
            </a:r>
            <a:r>
              <a:rPr lang="en-US" sz="1800" dirty="0">
                <a:effectLst/>
                <a:latin typeface="Arial" panose="020B0604020202020204" pitchFamily="34" charset="0"/>
                <a:ea typeface="Times New Roman" panose="02020603050405020304" pitchFamily="18" charset="0"/>
              </a:rPr>
              <a:t>token</a:t>
            </a:r>
            <a:r>
              <a:rPr lang="el-GR" sz="1800" dirty="0">
                <a:effectLst/>
                <a:latin typeface="Arial" panose="020B0604020202020204" pitchFamily="34" charset="0"/>
                <a:ea typeface="Times New Roman" panose="02020603050405020304" pitchFamily="18" charset="0"/>
              </a:rPr>
              <a:t> που προαναφέρθηκε , το κλειδί για την λειτουργία του </a:t>
            </a:r>
            <a:r>
              <a:rPr lang="en-US" sz="1800" dirty="0">
                <a:effectLst/>
                <a:latin typeface="Arial" panose="020B0604020202020204" pitchFamily="34" charset="0"/>
                <a:ea typeface="Times New Roman" panose="02020603050405020304" pitchFamily="18" charset="0"/>
              </a:rPr>
              <a:t>bo</a:t>
            </a:r>
            <a:r>
              <a:rPr lang="en-US" sz="1800" dirty="0">
                <a:latin typeface="Arial" panose="020B0604020202020204" pitchFamily="34" charset="0"/>
                <a:ea typeface="Times New Roman" panose="02020603050405020304" pitchFamily="18" charset="0"/>
              </a:rPr>
              <a:t>t.</a:t>
            </a:r>
          </a:p>
          <a:p>
            <a:r>
              <a:rPr lang="el-GR" dirty="0">
                <a:solidFill>
                  <a:srgbClr val="00B050"/>
                </a:solidFill>
              </a:rPr>
              <a:t>Τα γρανάζια που φορτώνονται είναι τα εξής </a:t>
            </a:r>
            <a:r>
              <a:rPr lang="el-GR" dirty="0"/>
              <a:t>: </a:t>
            </a:r>
          </a:p>
          <a:p>
            <a:pPr marL="457200" lvl="1" indent="0">
              <a:buNone/>
            </a:pPr>
            <a:r>
              <a:rPr lang="el-GR" sz="1600" b="1" dirty="0">
                <a:solidFill>
                  <a:srgbClr val="FF0000"/>
                </a:solidFill>
                <a:effectLst/>
                <a:latin typeface="Arial" panose="020B0604020202020204" pitchFamily="34" charset="0"/>
                <a:ea typeface="Times New Roman" panose="02020603050405020304" pitchFamily="18" charset="0"/>
              </a:rPr>
              <a:t>1) </a:t>
            </a:r>
            <a:r>
              <a:rPr lang="el-GR" sz="1600" dirty="0">
                <a:effectLst/>
                <a:latin typeface="Arial" panose="020B0604020202020204" pitchFamily="34" charset="0"/>
                <a:ea typeface="Times New Roman" panose="02020603050405020304" pitchFamily="18" charset="0"/>
              </a:rPr>
              <a:t>Το  </a:t>
            </a:r>
            <a:r>
              <a:rPr lang="en-US" sz="1600" dirty="0" err="1">
                <a:solidFill>
                  <a:schemeClr val="tx2">
                    <a:lumMod val="10000"/>
                  </a:schemeClr>
                </a:solidFill>
                <a:effectLst/>
                <a:highlight>
                  <a:srgbClr val="00FFFF"/>
                </a:highlight>
                <a:latin typeface="Arial" panose="020B0604020202020204" pitchFamily="34" charset="0"/>
                <a:ea typeface="Times New Roman" panose="02020603050405020304" pitchFamily="18" charset="0"/>
              </a:rPr>
              <a:t>databasesetup</a:t>
            </a:r>
            <a:r>
              <a:rPr lang="el-GR" sz="1600" dirty="0">
                <a:effectLst/>
                <a:latin typeface="Arial" panose="020B0604020202020204" pitchFamily="34" charset="0"/>
                <a:ea typeface="Times New Roman" panose="02020603050405020304" pitchFamily="18" charset="0"/>
              </a:rPr>
              <a:t> . Είναι το πρώτο γρανάζι που φορτώνεται στο πρόγραμμα και σκοπό έχει τη δημιουργία του σκελετού της βάσης δεδομένων , δηλαδή περιλαμβάνει αρχικοποίηση μεταβλητών με προκαθορισμένες τιμές.Επίσης περιέχει και τις </a:t>
            </a:r>
            <a:r>
              <a:rPr lang="en-US" sz="1600" dirty="0">
                <a:effectLst/>
                <a:latin typeface="Arial" panose="020B0604020202020204" pitchFamily="34" charset="0"/>
                <a:ea typeface="Times New Roman" panose="02020603050405020304" pitchFamily="18" charset="0"/>
              </a:rPr>
              <a:t>default </a:t>
            </a:r>
            <a:r>
              <a:rPr lang="el-GR" sz="1600" dirty="0">
                <a:effectLst/>
                <a:latin typeface="Arial" panose="020B0604020202020204" pitchFamily="34" charset="0"/>
                <a:ea typeface="Times New Roman" panose="02020603050405020304" pitchFamily="18" charset="0"/>
              </a:rPr>
              <a:t>τιμές από κάποιες λειτουργίες του </a:t>
            </a:r>
            <a:r>
              <a:rPr lang="en-US" sz="1600" dirty="0">
                <a:effectLst/>
                <a:latin typeface="Arial" panose="020B0604020202020204" pitchFamily="34" charset="0"/>
                <a:ea typeface="Times New Roman" panose="02020603050405020304" pitchFamily="18" charset="0"/>
              </a:rPr>
              <a:t>bot.</a:t>
            </a:r>
          </a:p>
          <a:p>
            <a:pPr marL="457200" lvl="1" indent="0">
              <a:buNone/>
            </a:pPr>
            <a:r>
              <a:rPr lang="el-GR" sz="1600" b="1" dirty="0">
                <a:solidFill>
                  <a:srgbClr val="FF0000"/>
                </a:solidFill>
                <a:effectLst/>
                <a:latin typeface="Arial" panose="020B0604020202020204" pitchFamily="34" charset="0"/>
                <a:ea typeface="Times New Roman" panose="02020603050405020304" pitchFamily="18" charset="0"/>
              </a:rPr>
              <a:t>2) </a:t>
            </a:r>
            <a:r>
              <a:rPr lang="el-GR" sz="1600" dirty="0">
                <a:effectLst/>
                <a:latin typeface="Arial" panose="020B0604020202020204" pitchFamily="34" charset="0"/>
                <a:ea typeface="Times New Roman" panose="02020603050405020304" pitchFamily="18" charset="0"/>
              </a:rPr>
              <a:t>Το </a:t>
            </a:r>
            <a:r>
              <a:rPr lang="en-US" sz="1600" dirty="0">
                <a:solidFill>
                  <a:schemeClr val="bg1"/>
                </a:solidFill>
                <a:effectLst/>
                <a:highlight>
                  <a:srgbClr val="00FFFF"/>
                </a:highlight>
                <a:latin typeface="Arial" panose="020B0604020202020204" pitchFamily="34" charset="0"/>
                <a:ea typeface="Times New Roman" panose="02020603050405020304" pitchFamily="18" charset="0"/>
              </a:rPr>
              <a:t>contacts</a:t>
            </a:r>
            <a:r>
              <a:rPr lang="en-US" sz="1600" dirty="0">
                <a:solidFill>
                  <a:schemeClr val="bg1"/>
                </a:solidFill>
                <a:effectLst/>
                <a:latin typeface="Arial" panose="020B0604020202020204" pitchFamily="34" charset="0"/>
                <a:ea typeface="Times New Roman" panose="02020603050405020304" pitchFamily="18" charset="0"/>
              </a:rPr>
              <a:t> </a:t>
            </a:r>
            <a:r>
              <a:rPr lang="el-GR" sz="1600" dirty="0">
                <a:effectLst/>
                <a:latin typeface="Arial" panose="020B0604020202020204" pitchFamily="34" charset="0"/>
                <a:ea typeface="Times New Roman" panose="02020603050405020304" pitchFamily="18" charset="0"/>
              </a:rPr>
              <a:t>που ασχολείται με την αυτόματη διαχείρηση χρηστών και τη μεταφορά πληροφοριών και δεδομένων από και προς τη βάση δεδομένων</a:t>
            </a:r>
            <a:r>
              <a:rPr lang="en-US" sz="1600" dirty="0">
                <a:effectLst/>
                <a:latin typeface="Arial" panose="020B0604020202020204" pitchFamily="34" charset="0"/>
                <a:ea typeface="Times New Roman" panose="02020603050405020304" pitchFamily="18" charset="0"/>
              </a:rPr>
              <a:t>.</a:t>
            </a:r>
          </a:p>
          <a:p>
            <a:pPr marL="457200" lvl="1" indent="0">
              <a:buNone/>
            </a:pPr>
            <a:r>
              <a:rPr lang="el-GR" sz="1600" b="1" dirty="0">
                <a:solidFill>
                  <a:srgbClr val="FF0000"/>
                </a:solidFill>
                <a:effectLst/>
                <a:latin typeface="Arial" panose="020B0604020202020204" pitchFamily="34" charset="0"/>
                <a:ea typeface="Times New Roman" panose="02020603050405020304" pitchFamily="18" charset="0"/>
              </a:rPr>
              <a:t>3) </a:t>
            </a:r>
            <a:r>
              <a:rPr lang="en-US" sz="1600" dirty="0">
                <a:effectLst/>
                <a:latin typeface="Arial" panose="020B0604020202020204" pitchFamily="34" charset="0"/>
                <a:ea typeface="Times New Roman" panose="02020603050405020304" pitchFamily="18" charset="0"/>
              </a:rPr>
              <a:t>To</a:t>
            </a:r>
            <a:r>
              <a:rPr lang="en-US" sz="1600" dirty="0">
                <a:solidFill>
                  <a:schemeClr val="bg1"/>
                </a:solidFill>
                <a:effectLst/>
                <a:latin typeface="Arial" panose="020B0604020202020204" pitchFamily="34" charset="0"/>
                <a:ea typeface="Times New Roman" panose="02020603050405020304" pitchFamily="18" charset="0"/>
              </a:rPr>
              <a:t> </a:t>
            </a:r>
            <a:r>
              <a:rPr lang="en-US" sz="1600" dirty="0">
                <a:solidFill>
                  <a:schemeClr val="bg1"/>
                </a:solidFill>
                <a:effectLst/>
                <a:highlight>
                  <a:srgbClr val="00FFFF"/>
                </a:highlight>
                <a:latin typeface="Arial" panose="020B0604020202020204" pitchFamily="34" charset="0"/>
                <a:ea typeface="Times New Roman" panose="02020603050405020304" pitchFamily="18" charset="0"/>
              </a:rPr>
              <a:t>utility</a:t>
            </a:r>
            <a:r>
              <a:rPr lang="en-US" sz="1600" dirty="0">
                <a:solidFill>
                  <a:schemeClr val="bg1"/>
                </a:solidFill>
                <a:effectLst/>
                <a:latin typeface="Arial" panose="020B0604020202020204" pitchFamily="34" charset="0"/>
                <a:ea typeface="Times New Roman" panose="02020603050405020304" pitchFamily="18" charset="0"/>
              </a:rPr>
              <a:t> </a:t>
            </a:r>
            <a:r>
              <a:rPr lang="el-GR" sz="1600" dirty="0">
                <a:effectLst/>
                <a:latin typeface="Arial" panose="020B0604020202020204" pitchFamily="34" charset="0"/>
                <a:ea typeface="Times New Roman" panose="02020603050405020304" pitchFamily="18" charset="0"/>
              </a:rPr>
              <a:t>που εμπεριέχει χρήσιμες εντολές όπως η αποστολή ενός </a:t>
            </a:r>
            <a:r>
              <a:rPr lang="en-US" sz="1600" dirty="0">
                <a:effectLst/>
                <a:latin typeface="Arial" panose="020B0604020202020204" pitchFamily="34" charset="0"/>
                <a:ea typeface="Times New Roman" panose="02020603050405020304" pitchFamily="18" charset="0"/>
              </a:rPr>
              <a:t>mail</a:t>
            </a:r>
            <a:r>
              <a:rPr lang="el-GR" sz="1600" dirty="0">
                <a:effectLst/>
                <a:latin typeface="Arial" panose="020B0604020202020204" pitchFamily="34" charset="0"/>
                <a:ea typeface="Times New Roman" panose="02020603050405020304" pitchFamily="18" charset="0"/>
              </a:rPr>
              <a:t> και την εντολή της βοήθειας</a:t>
            </a:r>
            <a:r>
              <a:rPr lang="en-US" sz="1600" dirty="0">
                <a:effectLst/>
                <a:latin typeface="Arial" panose="020B0604020202020204" pitchFamily="34" charset="0"/>
                <a:ea typeface="Times New Roman" panose="02020603050405020304" pitchFamily="18" charset="0"/>
              </a:rPr>
              <a:t>.</a:t>
            </a:r>
          </a:p>
          <a:p>
            <a:pPr marL="457200" lvl="1" indent="0">
              <a:buNone/>
            </a:pPr>
            <a:r>
              <a:rPr lang="el-GR" sz="1800" b="1" dirty="0">
                <a:solidFill>
                  <a:srgbClr val="FF0000"/>
                </a:solidFill>
                <a:effectLst/>
                <a:latin typeface="Arial" panose="020B0604020202020204" pitchFamily="34" charset="0"/>
                <a:ea typeface="Times New Roman" panose="02020603050405020304" pitchFamily="18" charset="0"/>
              </a:rPr>
              <a:t>4) </a:t>
            </a:r>
            <a:r>
              <a:rPr lang="en-US" sz="1800" dirty="0">
                <a:effectLst/>
                <a:latin typeface="Arial" panose="020B0604020202020204" pitchFamily="34" charset="0"/>
                <a:ea typeface="Times New Roman" panose="02020603050405020304" pitchFamily="18" charset="0"/>
              </a:rPr>
              <a:t>To </a:t>
            </a:r>
            <a:r>
              <a:rPr lang="en-US" sz="1800" dirty="0">
                <a:solidFill>
                  <a:schemeClr val="bg1"/>
                </a:solidFill>
                <a:effectLst/>
                <a:highlight>
                  <a:srgbClr val="00FFFF"/>
                </a:highlight>
                <a:latin typeface="Arial" panose="020B0604020202020204" pitchFamily="34" charset="0"/>
                <a:ea typeface="Times New Roman" panose="02020603050405020304" pitchFamily="18" charset="0"/>
              </a:rPr>
              <a:t>moderation</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που αφορά εντολές που είναι προσβάσιμες μόνο από διαχειριστές, οι οποίες εκτελούνται είτε αυτόματα από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είτε από τους ίδιους . Κυρίως εντολές για τη διαχείριση χρηστών και λειτουργιών του </a:t>
            </a:r>
            <a:r>
              <a:rPr lang="en-US" sz="1800" dirty="0">
                <a:effectLst/>
                <a:latin typeface="Arial" panose="020B0604020202020204" pitchFamily="34" charset="0"/>
                <a:ea typeface="Times New Roman" panose="02020603050405020304" pitchFamily="18" charset="0"/>
              </a:rPr>
              <a:t>bot.</a:t>
            </a:r>
          </a:p>
          <a:p>
            <a:pPr marL="457200" lvl="1" indent="0">
              <a:buNone/>
            </a:pPr>
            <a:r>
              <a:rPr lang="el-GR" sz="1800" b="1" dirty="0">
                <a:solidFill>
                  <a:srgbClr val="FF0000"/>
                </a:solidFill>
                <a:effectLst/>
                <a:latin typeface="Arial" panose="020B0604020202020204" pitchFamily="34" charset="0"/>
                <a:ea typeface="Times New Roman" panose="02020603050405020304" pitchFamily="18" charset="0"/>
              </a:rPr>
              <a:t>5) </a:t>
            </a:r>
            <a:r>
              <a:rPr lang="el-GR" sz="1800" dirty="0">
                <a:effectLst/>
                <a:latin typeface="Arial" panose="020B0604020202020204" pitchFamily="34" charset="0"/>
                <a:ea typeface="Times New Roman" panose="02020603050405020304" pitchFamily="18" charset="0"/>
              </a:rPr>
              <a:t>Το </a:t>
            </a:r>
            <a:r>
              <a:rPr lang="en-US" sz="1800" dirty="0" err="1">
                <a:solidFill>
                  <a:schemeClr val="bg1"/>
                </a:solidFill>
                <a:effectLst/>
                <a:highlight>
                  <a:srgbClr val="00FFFF"/>
                </a:highlight>
                <a:latin typeface="Arial" panose="020B0604020202020204" pitchFamily="34" charset="0"/>
                <a:ea typeface="Times New Roman" panose="02020603050405020304" pitchFamily="18" charset="0"/>
              </a:rPr>
              <a:t>somecommands</a:t>
            </a:r>
            <a:r>
              <a:rPr lang="el-GR" sz="1800" dirty="0">
                <a:solidFill>
                  <a:schemeClr val="bg1"/>
                </a:solidFill>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 Περιέχει εντολές που μπορούν να χρησιμοποιήσουν όλοι οι χρήστες.Είναι εντολές που δεν μπορούν να ενταχθούν σε κάποια κατηγορία αλλά αποτελούν μέρος του προγράμματος</a:t>
            </a:r>
            <a:endParaRPr lang="el-GR" dirty="0"/>
          </a:p>
        </p:txBody>
      </p:sp>
    </p:spTree>
    <p:extLst>
      <p:ext uri="{BB962C8B-B14F-4D97-AF65-F5344CB8AC3E}">
        <p14:creationId xmlns:p14="http://schemas.microsoft.com/office/powerpoint/2010/main" val="2113214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D75F-CA15-4F31-907A-836778B2A051}"/>
              </a:ext>
            </a:extLst>
          </p:cNvPr>
          <p:cNvSpPr>
            <a:spLocks noGrp="1"/>
          </p:cNvSpPr>
          <p:nvPr>
            <p:ph type="title"/>
          </p:nvPr>
        </p:nvSpPr>
        <p:spPr/>
        <p:txBody>
          <a:bodyPr/>
          <a:lstStyle/>
          <a:p>
            <a:r>
              <a:rPr lang="el-GR" dirty="0"/>
              <a:t>Τα γραναζια που αναπτυχθηκαν στο κωδικα του </a:t>
            </a:r>
            <a:r>
              <a:rPr lang="en-US" dirty="0"/>
              <a:t>Bot</a:t>
            </a:r>
            <a:r>
              <a:rPr lang="el-GR" dirty="0"/>
              <a:t>(2/2)</a:t>
            </a:r>
          </a:p>
        </p:txBody>
      </p:sp>
      <p:sp>
        <p:nvSpPr>
          <p:cNvPr id="3" name="Content Placeholder 2">
            <a:extLst>
              <a:ext uri="{FF2B5EF4-FFF2-40B4-BE49-F238E27FC236}">
                <a16:creationId xmlns:a16="http://schemas.microsoft.com/office/drawing/2014/main" id="{F39A4A37-9339-4BDB-B866-F8F90A46B3E6}"/>
              </a:ext>
            </a:extLst>
          </p:cNvPr>
          <p:cNvSpPr>
            <a:spLocks noGrp="1"/>
          </p:cNvSpPr>
          <p:nvPr>
            <p:ph idx="1"/>
          </p:nvPr>
        </p:nvSpPr>
        <p:spPr/>
        <p:txBody>
          <a:bodyPr/>
          <a:lstStyle/>
          <a:p>
            <a:pPr marL="0" indent="0">
              <a:buNone/>
            </a:pPr>
            <a:r>
              <a:rPr lang="el-GR" sz="1800" b="1" dirty="0">
                <a:solidFill>
                  <a:srgbClr val="FF0000"/>
                </a:solidFill>
                <a:effectLst/>
                <a:latin typeface="Arial" panose="020B0604020202020204" pitchFamily="34" charset="0"/>
                <a:ea typeface="Times New Roman" panose="02020603050405020304" pitchFamily="18" charset="0"/>
              </a:rPr>
              <a:t>6) </a:t>
            </a:r>
            <a:r>
              <a:rPr lang="el-GR" sz="1800" dirty="0">
                <a:effectLst/>
                <a:latin typeface="Arial" panose="020B0604020202020204" pitchFamily="34" charset="0"/>
                <a:ea typeface="Times New Roman" panose="02020603050405020304" pitchFamily="18" charset="0"/>
              </a:rPr>
              <a:t>Το </a:t>
            </a:r>
            <a:r>
              <a:rPr lang="en-US" sz="1800" dirty="0" err="1">
                <a:solidFill>
                  <a:schemeClr val="bg1"/>
                </a:solidFill>
                <a:effectLst/>
                <a:highlight>
                  <a:srgbClr val="00FFFF"/>
                </a:highlight>
                <a:latin typeface="Arial" panose="020B0604020202020204" pitchFamily="34" charset="0"/>
                <a:ea typeface="Times New Roman" panose="02020603050405020304" pitchFamily="18" charset="0"/>
              </a:rPr>
              <a:t>testcommands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περιέχει εντολές για τη διαδικασία εξέτασης με φορτωμένο τεστ στη μνήμη.</a:t>
            </a:r>
          </a:p>
          <a:p>
            <a:pPr marL="0" indent="0">
              <a:buNone/>
            </a:pPr>
            <a:r>
              <a:rPr lang="el-GR" sz="1800" b="1" dirty="0">
                <a:solidFill>
                  <a:srgbClr val="FF0000"/>
                </a:solidFill>
                <a:effectLst/>
                <a:latin typeface="Arial" panose="020B0604020202020204" pitchFamily="34" charset="0"/>
                <a:ea typeface="Times New Roman" panose="02020603050405020304" pitchFamily="18" charset="0"/>
              </a:rPr>
              <a:t>7) </a:t>
            </a:r>
            <a:r>
              <a:rPr lang="el-GR" sz="1800" dirty="0">
                <a:effectLst/>
                <a:latin typeface="Arial" panose="020B0604020202020204" pitchFamily="34" charset="0"/>
                <a:ea typeface="Times New Roman" panose="02020603050405020304" pitchFamily="18" charset="0"/>
              </a:rPr>
              <a:t>Το </a:t>
            </a:r>
            <a:r>
              <a:rPr lang="en-US" sz="1800" dirty="0" err="1">
                <a:solidFill>
                  <a:schemeClr val="bg1"/>
                </a:solidFill>
                <a:effectLst/>
                <a:highlight>
                  <a:srgbClr val="00FFFF"/>
                </a:highlight>
                <a:latin typeface="Arial" panose="020B0604020202020204" pitchFamily="34" charset="0"/>
                <a:ea typeface="Times New Roman" panose="02020603050405020304" pitchFamily="18" charset="0"/>
              </a:rPr>
              <a:t>agentchatcommands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περιέχει εντολές για τη διαδικασία συνομιλίας ομάδας με πράκτορα</a:t>
            </a:r>
            <a:r>
              <a:rPr lang="el-GR" sz="1800" dirty="0">
                <a:latin typeface="Arial" panose="020B0604020202020204" pitchFamily="34" charset="0"/>
                <a:ea typeface="Times New Roman" panose="02020603050405020304" pitchFamily="18" charset="0"/>
              </a:rPr>
              <a:t>.</a:t>
            </a:r>
          </a:p>
          <a:p>
            <a:pPr marL="0" indent="0">
              <a:buNone/>
            </a:pPr>
            <a:r>
              <a:rPr lang="el-GR" sz="1800" b="1" dirty="0">
                <a:solidFill>
                  <a:srgbClr val="FF0000"/>
                </a:solidFill>
                <a:effectLst/>
                <a:latin typeface="Arial" panose="020B0604020202020204" pitchFamily="34" charset="0"/>
                <a:ea typeface="Times New Roman" panose="02020603050405020304" pitchFamily="18" charset="0"/>
              </a:rPr>
              <a:t>8) </a:t>
            </a:r>
            <a:r>
              <a:rPr lang="en-US" sz="1800" dirty="0">
                <a:effectLst/>
                <a:latin typeface="Arial" panose="020B0604020202020204" pitchFamily="34" charset="0"/>
                <a:ea typeface="Times New Roman" panose="02020603050405020304" pitchFamily="18" charset="0"/>
              </a:rPr>
              <a:t>To </a:t>
            </a:r>
            <a:r>
              <a:rPr lang="en-US" sz="1800" dirty="0" err="1">
                <a:solidFill>
                  <a:schemeClr val="bg1"/>
                </a:solidFill>
                <a:effectLst/>
                <a:highlight>
                  <a:srgbClr val="00FFFF"/>
                </a:highlight>
                <a:latin typeface="Arial" panose="020B0604020202020204" pitchFamily="34" charset="0"/>
                <a:ea typeface="Times New Roman" panose="02020603050405020304" pitchFamily="18" charset="0"/>
              </a:rPr>
              <a:t>reactionroles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περιέχει δύο συναρήσεις που δέχονται ερεθίσματα από την αφαίρεση και πρόσθεση αντιδράσεων στα μηνύματα καθώς και μια εντολή υπεύθυνη για τη σύνταξη μηνύματος επιλογής ρόλων με βάση τις επιλογές αυτού που τη κάλεσε.</a:t>
            </a:r>
            <a:endParaRPr lang="el-GR" dirty="0"/>
          </a:p>
        </p:txBody>
      </p:sp>
    </p:spTree>
    <p:extLst>
      <p:ext uri="{BB962C8B-B14F-4D97-AF65-F5344CB8AC3E}">
        <p14:creationId xmlns:p14="http://schemas.microsoft.com/office/powerpoint/2010/main" val="1062089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DC70-DB27-42EF-8213-6DB64CD76D53}"/>
              </a:ext>
            </a:extLst>
          </p:cNvPr>
          <p:cNvSpPr>
            <a:spLocks noGrp="1"/>
          </p:cNvSpPr>
          <p:nvPr>
            <p:ph type="title"/>
          </p:nvPr>
        </p:nvSpPr>
        <p:spPr>
          <a:xfrm>
            <a:off x="1451579" y="132523"/>
            <a:ext cx="9291215" cy="1139686"/>
          </a:xfrm>
        </p:spPr>
        <p:txBody>
          <a:bodyPr/>
          <a:lstStyle/>
          <a:p>
            <a:r>
              <a:rPr lang="el-GR" dirty="0"/>
              <a:t>Το </a:t>
            </a:r>
            <a:r>
              <a:rPr lang="en-US" dirty="0"/>
              <a:t>Bot.py</a:t>
            </a:r>
            <a:endParaRPr lang="el-GR" dirty="0"/>
          </a:p>
        </p:txBody>
      </p:sp>
      <p:sp>
        <p:nvSpPr>
          <p:cNvPr id="3" name="Content Placeholder 2">
            <a:extLst>
              <a:ext uri="{FF2B5EF4-FFF2-40B4-BE49-F238E27FC236}">
                <a16:creationId xmlns:a16="http://schemas.microsoft.com/office/drawing/2014/main" id="{788C736B-62FB-46FB-B12F-F9491EDEF2C7}"/>
              </a:ext>
            </a:extLst>
          </p:cNvPr>
          <p:cNvSpPr>
            <a:spLocks noGrp="1"/>
          </p:cNvSpPr>
          <p:nvPr>
            <p:ph idx="1"/>
          </p:nvPr>
        </p:nvSpPr>
        <p:spPr>
          <a:xfrm>
            <a:off x="1828800" y="1133062"/>
            <a:ext cx="8913994" cy="4333284"/>
          </a:xfrm>
        </p:spPr>
        <p:txBody>
          <a:bodyPr/>
          <a:lstStyle/>
          <a:p>
            <a:pPr marL="0" indent="0">
              <a:buNone/>
            </a:pPr>
            <a:r>
              <a:rPr lang="en-US" sz="1800" dirty="0">
                <a:effectLst/>
                <a:latin typeface="Arial" panose="020B0604020202020204" pitchFamily="34" charset="0"/>
                <a:ea typeface="Times New Roman" panose="02020603050405020304" pitchFamily="18" charset="0"/>
              </a:rPr>
              <a:t>To</a:t>
            </a:r>
            <a:r>
              <a:rPr lang="el-GR" sz="1800" dirty="0">
                <a:effectLst/>
                <a:latin typeface="Arial" panose="020B0604020202020204" pitchFamily="34" charset="0"/>
                <a:ea typeface="Times New Roman" panose="02020603050405020304" pitchFamily="18" charset="0"/>
              </a:rPr>
              <a:t> μωβ πλαίσιο περιέχει το </a:t>
            </a:r>
            <a:r>
              <a:rPr lang="en-US" sz="1800" dirty="0">
                <a:effectLst/>
                <a:latin typeface="Arial" panose="020B0604020202020204" pitchFamily="34" charset="0"/>
                <a:ea typeface="Times New Roman" panose="02020603050405020304" pitchFamily="18" charset="0"/>
              </a:rPr>
              <a:t>token</a:t>
            </a:r>
            <a:r>
              <a:rPr lang="el-GR" sz="1800" dirty="0">
                <a:effectLst/>
                <a:latin typeface="Arial" panose="020B0604020202020204" pitchFamily="34" charset="0"/>
                <a:ea typeface="Times New Roman" panose="02020603050405020304" pitchFamily="18" charset="0"/>
              </a:rPr>
              <a:t>-κλειδί του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Πρώτα γίνεται εισαγωγή των απαραίτητων βιβλιοθηκών . Έπειτα στη γραμμή 4 ορίζεται ένα πρόθεμα που θα ενεργοποιεί τις εντολές για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.Στη συγκεκριμένη περίπτωση είναι το ‘</a:t>
            </a:r>
            <a:r>
              <a:rPr lang="en-US" sz="1800" dirty="0">
                <a:effectLst/>
                <a:latin typeface="Arial" panose="020B0604020202020204" pitchFamily="34" charset="0"/>
                <a:ea typeface="Times New Roman" panose="02020603050405020304" pitchFamily="18" charset="0"/>
              </a:rPr>
              <a:t>r</a:t>
            </a:r>
            <a:r>
              <a:rPr lang="el-GR" sz="1800" dirty="0">
                <a:effectLst/>
                <a:latin typeface="Arial" panose="020B0604020202020204" pitchFamily="34" charset="0"/>
                <a:ea typeface="Times New Roman" panose="02020603050405020304" pitchFamily="18" charset="0"/>
              </a:rPr>
              <a:t>!’</a:t>
            </a:r>
            <a:r>
              <a:rPr lang="en-US" sz="1800" dirty="0">
                <a:effectLst/>
                <a:latin typeface="Arial" panose="020B0604020202020204" pitchFamily="34" charset="0"/>
                <a:ea typeface="Times New Roman" panose="02020603050405020304" pitchFamily="18" charset="0"/>
              </a:rPr>
              <a:t>.</a:t>
            </a:r>
            <a:endParaRPr lang="el-GR" dirty="0"/>
          </a:p>
        </p:txBody>
      </p:sp>
      <p:pic>
        <p:nvPicPr>
          <p:cNvPr id="4" name="Picture 3">
            <a:extLst>
              <a:ext uri="{FF2B5EF4-FFF2-40B4-BE49-F238E27FC236}">
                <a16:creationId xmlns:a16="http://schemas.microsoft.com/office/drawing/2014/main" id="{CF65444B-CF92-4383-8820-B1A14956B1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23053" y="2392018"/>
            <a:ext cx="7159486" cy="3452191"/>
          </a:xfrm>
          <a:prstGeom prst="rect">
            <a:avLst/>
          </a:prstGeom>
          <a:noFill/>
          <a:ln>
            <a:noFill/>
          </a:ln>
        </p:spPr>
      </p:pic>
    </p:spTree>
    <p:extLst>
      <p:ext uri="{BB962C8B-B14F-4D97-AF65-F5344CB8AC3E}">
        <p14:creationId xmlns:p14="http://schemas.microsoft.com/office/powerpoint/2010/main" val="2622454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BA53-CACC-4F95-BF73-795A539D96FF}"/>
              </a:ext>
            </a:extLst>
          </p:cNvPr>
          <p:cNvSpPr>
            <a:spLocks noGrp="1"/>
          </p:cNvSpPr>
          <p:nvPr>
            <p:ph type="title"/>
          </p:nvPr>
        </p:nvSpPr>
        <p:spPr>
          <a:xfrm>
            <a:off x="1451579" y="106017"/>
            <a:ext cx="9291215" cy="927653"/>
          </a:xfrm>
        </p:spPr>
        <p:txBody>
          <a:bodyPr/>
          <a:lstStyle/>
          <a:p>
            <a:r>
              <a:rPr lang="el-GR" dirty="0"/>
              <a:t>Το </a:t>
            </a:r>
            <a:r>
              <a:rPr lang="en-US" dirty="0"/>
              <a:t>Databasesetup.py</a:t>
            </a:r>
            <a:r>
              <a:rPr lang="el-GR" dirty="0"/>
              <a:t>(1/3)</a:t>
            </a:r>
          </a:p>
        </p:txBody>
      </p:sp>
      <p:sp>
        <p:nvSpPr>
          <p:cNvPr id="3" name="Content Placeholder 2">
            <a:extLst>
              <a:ext uri="{FF2B5EF4-FFF2-40B4-BE49-F238E27FC236}">
                <a16:creationId xmlns:a16="http://schemas.microsoft.com/office/drawing/2014/main" id="{6351D81B-42DF-484C-81C3-89A06868FCB3}"/>
              </a:ext>
            </a:extLst>
          </p:cNvPr>
          <p:cNvSpPr>
            <a:spLocks noGrp="1"/>
          </p:cNvSpPr>
          <p:nvPr>
            <p:ph idx="1"/>
          </p:nvPr>
        </p:nvSpPr>
        <p:spPr>
          <a:xfrm>
            <a:off x="1451579" y="1033670"/>
            <a:ext cx="9291215" cy="1497495"/>
          </a:xfrm>
        </p:spPr>
        <p:txBody>
          <a:bodyPr/>
          <a:lstStyle/>
          <a:p>
            <a:pPr marL="0" indent="0">
              <a:buNone/>
            </a:pPr>
            <a:r>
              <a:rPr lang="el-GR" sz="1800" dirty="0">
                <a:effectLst/>
                <a:latin typeface="Arial" panose="020B0604020202020204" pitchFamily="34" charset="0"/>
                <a:ea typeface="Times New Roman" panose="02020603050405020304" pitchFamily="18" charset="0"/>
              </a:rPr>
              <a:t>Η βάση δεδομένων δημιουργείται και στήνεται από μόνη της με το που γίνει η μεταγλώτισση του προγράμματος . Παρόλα αυτά το </a:t>
            </a:r>
            <a:r>
              <a:rPr lang="en-US" sz="1800" dirty="0" err="1">
                <a:effectLst/>
                <a:latin typeface="Arial" panose="020B0604020202020204" pitchFamily="34" charset="0"/>
                <a:ea typeface="Times New Roman" panose="02020603050405020304" pitchFamily="18" charset="0"/>
              </a:rPr>
              <a:t>databasetup</a:t>
            </a:r>
            <a:r>
              <a:rPr lang="el-GR" sz="1800" dirty="0">
                <a:effectLst/>
                <a:latin typeface="Arial" panose="020B0604020202020204" pitchFamily="34" charset="0"/>
                <a:ea typeface="Times New Roman" panose="02020603050405020304" pitchFamily="18" charset="0"/>
              </a:rPr>
              <a:t>.</a:t>
            </a:r>
            <a:r>
              <a:rPr lang="en-US" sz="1800" dirty="0" err="1">
                <a:effectLst/>
                <a:latin typeface="Arial" panose="020B0604020202020204" pitchFamily="34" charset="0"/>
                <a:ea typeface="Times New Roman" panose="02020603050405020304" pitchFamily="18" charset="0"/>
              </a:rPr>
              <a:t>py</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συμπεριλαμβάνει εντολή για στήσιμο της βάσης χειροκίνητα. Με τη βοήθεια του </a:t>
            </a:r>
            <a:r>
              <a:rPr lang="en-US" sz="1800" dirty="0">
                <a:effectLst/>
                <a:latin typeface="Arial" panose="020B0604020202020204" pitchFamily="34" charset="0"/>
                <a:ea typeface="Times New Roman" panose="02020603050405020304" pitchFamily="18" charset="0"/>
              </a:rPr>
              <a:t>DB browser </a:t>
            </a:r>
            <a:r>
              <a:rPr lang="el-GR" sz="1800" dirty="0">
                <a:effectLst/>
                <a:latin typeface="Arial" panose="020B0604020202020204" pitchFamily="34" charset="0"/>
                <a:ea typeface="Times New Roman" panose="02020603050405020304" pitchFamily="18" charset="0"/>
              </a:rPr>
              <a:t>θα γίνει προσπάθεια οπτικοποίησης αυτής της βάσης.</a:t>
            </a:r>
            <a:endParaRPr lang="el-GR" dirty="0"/>
          </a:p>
        </p:txBody>
      </p:sp>
      <p:pic>
        <p:nvPicPr>
          <p:cNvPr id="5" name="Picture 4">
            <a:extLst>
              <a:ext uri="{FF2B5EF4-FFF2-40B4-BE49-F238E27FC236}">
                <a16:creationId xmlns:a16="http://schemas.microsoft.com/office/drawing/2014/main" id="{6DCF120C-2FC6-4C79-9B4A-0C080E325B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90529" y="2531165"/>
            <a:ext cx="7292009" cy="3412434"/>
          </a:xfrm>
          <a:prstGeom prst="rect">
            <a:avLst/>
          </a:prstGeom>
          <a:noFill/>
          <a:ln>
            <a:noFill/>
          </a:ln>
        </p:spPr>
      </p:pic>
    </p:spTree>
    <p:extLst>
      <p:ext uri="{BB962C8B-B14F-4D97-AF65-F5344CB8AC3E}">
        <p14:creationId xmlns:p14="http://schemas.microsoft.com/office/powerpoint/2010/main" val="3487066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4A69-F2E2-4DE8-AAC1-2F0EB8E4A558}"/>
              </a:ext>
            </a:extLst>
          </p:cNvPr>
          <p:cNvSpPr>
            <a:spLocks noGrp="1"/>
          </p:cNvSpPr>
          <p:nvPr>
            <p:ph type="title"/>
          </p:nvPr>
        </p:nvSpPr>
        <p:spPr>
          <a:xfrm>
            <a:off x="1002447" y="304801"/>
            <a:ext cx="9740347" cy="1338468"/>
          </a:xfrm>
        </p:spPr>
        <p:txBody>
          <a:bodyPr>
            <a:normAutofit/>
          </a:bodyPr>
          <a:lstStyle/>
          <a:p>
            <a:r>
              <a:rPr lang="el-GR" dirty="0"/>
              <a:t>Το </a:t>
            </a:r>
            <a:r>
              <a:rPr lang="en-US" dirty="0"/>
              <a:t>Databasesetup.py</a:t>
            </a:r>
            <a:r>
              <a:rPr lang="el-GR" dirty="0"/>
              <a:t>(2/3)</a:t>
            </a:r>
          </a:p>
        </p:txBody>
      </p:sp>
      <p:sp>
        <p:nvSpPr>
          <p:cNvPr id="3" name="Content Placeholder 2">
            <a:extLst>
              <a:ext uri="{FF2B5EF4-FFF2-40B4-BE49-F238E27FC236}">
                <a16:creationId xmlns:a16="http://schemas.microsoft.com/office/drawing/2014/main" id="{6A9EDCA5-6910-4237-A17E-E75A96C63D53}"/>
              </a:ext>
            </a:extLst>
          </p:cNvPr>
          <p:cNvSpPr>
            <a:spLocks noGrp="1"/>
          </p:cNvSpPr>
          <p:nvPr>
            <p:ph idx="1"/>
          </p:nvPr>
        </p:nvSpPr>
        <p:spPr>
          <a:xfrm>
            <a:off x="613866" y="1777193"/>
            <a:ext cx="10517507" cy="4037749"/>
          </a:xfrm>
        </p:spPr>
        <p:txBody>
          <a:bodyPr>
            <a:normAutofit fontScale="92500" lnSpcReduction="20000"/>
          </a:bodyPr>
          <a:lstStyle/>
          <a:p>
            <a:pPr marL="0" indent="0">
              <a:buNone/>
            </a:pPr>
            <a:r>
              <a:rPr lang="en-US" sz="1800" dirty="0">
                <a:effectLst/>
                <a:latin typeface="Arial" panose="020B0604020202020204" pitchFamily="34" charset="0"/>
                <a:ea typeface="Times New Roman" panose="02020603050405020304" pitchFamily="18" charset="0"/>
              </a:rPr>
              <a:t>H </a:t>
            </a:r>
            <a:r>
              <a:rPr lang="el-GR" sz="1800" dirty="0">
                <a:effectLst/>
                <a:latin typeface="Arial" panose="020B0604020202020204" pitchFamily="34" charset="0"/>
                <a:ea typeface="Times New Roman" panose="02020603050405020304" pitchFamily="18" charset="0"/>
              </a:rPr>
              <a:t>βάση περιλαμβάνει τους εξής πίνακες που η </a:t>
            </a:r>
            <a:r>
              <a:rPr lang="en-US" sz="1800" dirty="0" err="1">
                <a:effectLst/>
                <a:latin typeface="Arial" panose="020B0604020202020204" pitchFamily="34" charset="0"/>
                <a:ea typeface="Times New Roman" panose="02020603050405020304" pitchFamily="18" charset="0"/>
              </a:rPr>
              <a:t>sql</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ονομάζει τραπέζια (</a:t>
            </a:r>
            <a:r>
              <a:rPr lang="en-US" sz="1800" dirty="0">
                <a:effectLst/>
                <a:latin typeface="Arial" panose="020B0604020202020204" pitchFamily="34" charset="0"/>
                <a:ea typeface="Times New Roman" panose="02020603050405020304" pitchFamily="18" charset="0"/>
              </a:rPr>
              <a:t>tables </a:t>
            </a:r>
            <a:r>
              <a:rPr lang="el-GR" sz="1800" dirty="0">
                <a:effectLst/>
                <a:latin typeface="Arial" panose="020B0604020202020204" pitchFamily="34" charset="0"/>
                <a:ea typeface="Times New Roman" panose="02020603050405020304" pitchFamily="18" charset="0"/>
              </a:rPr>
              <a:t>).</a:t>
            </a:r>
          </a:p>
          <a:p>
            <a:pPr marL="457200" indent="-457200">
              <a:buAutoNum type="arabicParenR"/>
            </a:pPr>
            <a:r>
              <a:rPr lang="el-GR" dirty="0"/>
              <a:t>Ένα τραπέζι με απαγορευμένες λέξεις . </a:t>
            </a:r>
          </a:p>
          <a:p>
            <a:pPr marL="457200" indent="-457200">
              <a:buAutoNum type="arabicParenR"/>
            </a:pPr>
            <a:r>
              <a:rPr lang="el-GR" dirty="0"/>
              <a:t>Ένα τραπέζι που κρατάει</a:t>
            </a:r>
            <a:r>
              <a:rPr lang="en-US" dirty="0"/>
              <a:t> text</a:t>
            </a:r>
            <a:r>
              <a:rPr lang="el-GR" dirty="0"/>
              <a:t> εγγραφές με έγκυρα </a:t>
            </a:r>
            <a:r>
              <a:rPr lang="en-US" dirty="0"/>
              <a:t>domains </a:t>
            </a:r>
            <a:r>
              <a:rPr lang="el-GR" dirty="0"/>
              <a:t>από </a:t>
            </a:r>
            <a:r>
              <a:rPr lang="en-US" dirty="0"/>
              <a:t>email </a:t>
            </a:r>
            <a:r>
              <a:rPr lang="el-GR" dirty="0"/>
              <a:t>.(Αυτό σημαίνει ότι κάποιος με </a:t>
            </a:r>
            <a:r>
              <a:rPr lang="en-US" dirty="0"/>
              <a:t>email </a:t>
            </a:r>
            <a:r>
              <a:rPr lang="el-GR" dirty="0"/>
              <a:t>που έχει κατάληξη διαφορετική από τη προβλεπόμενη δεν μπορεί να μπει στο σέρβερ)</a:t>
            </a:r>
          </a:p>
          <a:p>
            <a:pPr marL="457200" indent="-457200">
              <a:buAutoNum type="arabicParenR"/>
            </a:pPr>
            <a:r>
              <a:rPr lang="el-GR" dirty="0"/>
              <a:t>Ένα τραπέζι που περιλαμβάνει ευαίσθητες πληροφορίες με το </a:t>
            </a:r>
            <a:r>
              <a:rPr lang="en-US" dirty="0"/>
              <a:t>email </a:t>
            </a:r>
            <a:r>
              <a:rPr lang="el-GR" dirty="0"/>
              <a:t>και το </a:t>
            </a:r>
            <a:r>
              <a:rPr lang="en-US" dirty="0"/>
              <a:t>password </a:t>
            </a:r>
            <a:r>
              <a:rPr lang="el-GR" dirty="0"/>
              <a:t>που θα χρησιμοποιεί το </a:t>
            </a:r>
            <a:r>
              <a:rPr lang="en-US" dirty="0"/>
              <a:t>bot.</a:t>
            </a:r>
            <a:endParaRPr lang="el-GR" dirty="0"/>
          </a:p>
          <a:p>
            <a:pPr marL="457200" indent="-457200">
              <a:buAutoNum type="arabicParenR"/>
            </a:pPr>
            <a:r>
              <a:rPr lang="el-GR" dirty="0"/>
              <a:t>Ένα τραπέζι με πληροφορίες για τους σέρβερς της βάσης.</a:t>
            </a:r>
          </a:p>
          <a:p>
            <a:pPr marL="457200" indent="-457200">
              <a:buAutoNum type="arabicParenR"/>
            </a:pPr>
            <a:r>
              <a:rPr lang="el-GR" dirty="0"/>
              <a:t>Ένα τραπέζι με τα στοιχεία των φοιτητών.</a:t>
            </a:r>
          </a:p>
          <a:p>
            <a:pPr marL="457200" indent="-457200">
              <a:buAutoNum type="arabicParenR"/>
            </a:pPr>
            <a:r>
              <a:rPr lang="el-GR" dirty="0"/>
              <a:t>Ένα τραπέζι που περιλαμβάνει τις συνδέσσεις των φοιτητών με τους σέρβερς της βάσης.Δηλαδή δείχνει ποιος φοιτητής συμμετέχει σε ποιον σέρβερ.</a:t>
            </a:r>
          </a:p>
        </p:txBody>
      </p:sp>
    </p:spTree>
    <p:extLst>
      <p:ext uri="{BB962C8B-B14F-4D97-AF65-F5344CB8AC3E}">
        <p14:creationId xmlns:p14="http://schemas.microsoft.com/office/powerpoint/2010/main" val="2733811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7AAA-045E-4501-94C8-2089EB268646}"/>
              </a:ext>
            </a:extLst>
          </p:cNvPr>
          <p:cNvSpPr>
            <a:spLocks noGrp="1"/>
          </p:cNvSpPr>
          <p:nvPr>
            <p:ph type="title"/>
          </p:nvPr>
        </p:nvSpPr>
        <p:spPr>
          <a:xfrm>
            <a:off x="1451579" y="132523"/>
            <a:ext cx="9291215" cy="1033668"/>
          </a:xfrm>
        </p:spPr>
        <p:txBody>
          <a:bodyPr/>
          <a:lstStyle/>
          <a:p>
            <a:r>
              <a:rPr lang="el-GR" dirty="0"/>
              <a:t>Το </a:t>
            </a:r>
            <a:r>
              <a:rPr lang="en-US" dirty="0"/>
              <a:t>Databasesetup.py</a:t>
            </a:r>
            <a:r>
              <a:rPr lang="el-GR" dirty="0"/>
              <a:t>(3/3)</a:t>
            </a:r>
          </a:p>
        </p:txBody>
      </p:sp>
      <p:sp>
        <p:nvSpPr>
          <p:cNvPr id="3" name="Content Placeholder 2">
            <a:extLst>
              <a:ext uri="{FF2B5EF4-FFF2-40B4-BE49-F238E27FC236}">
                <a16:creationId xmlns:a16="http://schemas.microsoft.com/office/drawing/2014/main" id="{A81EEEE2-C60D-4019-8AC9-859845C6EF63}"/>
              </a:ext>
            </a:extLst>
          </p:cNvPr>
          <p:cNvSpPr>
            <a:spLocks noGrp="1"/>
          </p:cNvSpPr>
          <p:nvPr>
            <p:ph idx="1"/>
          </p:nvPr>
        </p:nvSpPr>
        <p:spPr>
          <a:xfrm>
            <a:off x="357810" y="1166192"/>
            <a:ext cx="11224590" cy="2517912"/>
          </a:xfrm>
        </p:spPr>
        <p:txBody>
          <a:bodyPr>
            <a:normAutofit fontScale="92500" lnSpcReduction="10000"/>
          </a:bodyPr>
          <a:lstStyle/>
          <a:p>
            <a:pPr marL="0" indent="0">
              <a:buNone/>
            </a:pPr>
            <a:r>
              <a:rPr lang="el-GR" sz="1800" dirty="0">
                <a:solidFill>
                  <a:srgbClr val="00B050"/>
                </a:solidFill>
                <a:effectLst/>
                <a:latin typeface="Arial" panose="020B0604020202020204" pitchFamily="34" charset="0"/>
                <a:ea typeface="Times New Roman" panose="02020603050405020304" pitchFamily="18" charset="0"/>
              </a:rPr>
              <a:t>Το γρανάζι </a:t>
            </a:r>
            <a:r>
              <a:rPr lang="en-US" sz="1800" dirty="0" err="1">
                <a:solidFill>
                  <a:srgbClr val="00B050"/>
                </a:solidFill>
                <a:effectLst/>
                <a:latin typeface="Arial" panose="020B0604020202020204" pitchFamily="34" charset="0"/>
                <a:ea typeface="Times New Roman" panose="02020603050405020304" pitchFamily="18" charset="0"/>
              </a:rPr>
              <a:t>databasesetup</a:t>
            </a:r>
            <a:r>
              <a:rPr lang="en-US" sz="1800" dirty="0">
                <a:solidFill>
                  <a:srgbClr val="00B050"/>
                </a:solidFill>
                <a:effectLst/>
                <a:latin typeface="Arial" panose="020B0604020202020204" pitchFamily="34" charset="0"/>
                <a:ea typeface="Times New Roman" panose="02020603050405020304" pitchFamily="18" charset="0"/>
              </a:rPr>
              <a:t> </a:t>
            </a:r>
            <a:r>
              <a:rPr lang="el-GR" sz="1800" dirty="0">
                <a:solidFill>
                  <a:srgbClr val="00B050"/>
                </a:solidFill>
                <a:effectLst/>
                <a:latin typeface="Arial" panose="020B0604020202020204" pitchFamily="34" charset="0"/>
                <a:ea typeface="Times New Roman" panose="02020603050405020304" pitchFamily="18" charset="0"/>
              </a:rPr>
              <a:t>επίσης συμπεριλαμβάνει τις ‘</a:t>
            </a:r>
            <a:r>
              <a:rPr lang="en-US" sz="1800" dirty="0">
                <a:solidFill>
                  <a:srgbClr val="00B050"/>
                </a:solidFill>
                <a:effectLst/>
                <a:latin typeface="Arial" panose="020B0604020202020204" pitchFamily="34" charset="0"/>
                <a:ea typeface="Times New Roman" panose="02020603050405020304" pitchFamily="18" charset="0"/>
              </a:rPr>
              <a:t>default</a:t>
            </a:r>
            <a:r>
              <a:rPr lang="el-GR" sz="1800" dirty="0">
                <a:solidFill>
                  <a:srgbClr val="00B050"/>
                </a:solidFill>
                <a:effectLst/>
                <a:latin typeface="Arial" panose="020B0604020202020204" pitchFamily="34" charset="0"/>
                <a:ea typeface="Times New Roman" panose="02020603050405020304" pitchFamily="18" charset="0"/>
              </a:rPr>
              <a:t>’ τιμές για τις λειτουργίες του </a:t>
            </a:r>
            <a:r>
              <a:rPr lang="en-US" sz="1800" dirty="0">
                <a:solidFill>
                  <a:srgbClr val="00B050"/>
                </a:solidFill>
                <a:effectLst/>
                <a:latin typeface="Arial" panose="020B0604020202020204" pitchFamily="34" charset="0"/>
                <a:ea typeface="Times New Roman" panose="02020603050405020304" pitchFamily="18" charset="0"/>
              </a:rPr>
              <a:t>bot</a:t>
            </a:r>
            <a:r>
              <a:rPr lang="el-GR" sz="1800" dirty="0">
                <a:solidFill>
                  <a:srgbClr val="00B050"/>
                </a:solidFill>
                <a:effectLst/>
                <a:latin typeface="Arial" panose="020B0604020202020204" pitchFamily="34" charset="0"/>
                <a:ea typeface="Times New Roman" panose="02020603050405020304" pitchFamily="18" charset="0"/>
              </a:rPr>
              <a:t> στον κατασκευαστή του (</a:t>
            </a:r>
            <a:r>
              <a:rPr lang="en-US" sz="1800" dirty="0">
                <a:solidFill>
                  <a:srgbClr val="00B050"/>
                </a:solidFill>
                <a:effectLst/>
                <a:latin typeface="Arial" panose="020B0604020202020204" pitchFamily="34" charset="0"/>
                <a:ea typeface="Times New Roman" panose="02020603050405020304" pitchFamily="18" charset="0"/>
              </a:rPr>
              <a:t>constructor</a:t>
            </a:r>
            <a:r>
              <a:rPr lang="el-GR" sz="1800" dirty="0">
                <a:solidFill>
                  <a:srgbClr val="00B050"/>
                </a:solidFill>
                <a:effectLst/>
                <a:latin typeface="Arial" panose="020B0604020202020204" pitchFamily="34" charset="0"/>
                <a:ea typeface="Times New Roman" panose="02020603050405020304" pitchFamily="18" charset="0"/>
              </a:rPr>
              <a:t>) : </a:t>
            </a:r>
          </a:p>
          <a:p>
            <a:r>
              <a:rPr lang="el-GR" sz="1800" dirty="0">
                <a:effectLst/>
                <a:latin typeface="Arial" panose="020B0604020202020204" pitchFamily="34" charset="0"/>
                <a:ea typeface="Times New Roman" panose="02020603050405020304" pitchFamily="18" charset="0"/>
              </a:rPr>
              <a:t>Η λειτουργία </a:t>
            </a:r>
            <a:r>
              <a:rPr lang="en-US" sz="1800" dirty="0" err="1">
                <a:effectLst/>
                <a:latin typeface="Arial" panose="020B0604020202020204" pitchFamily="34" charset="0"/>
                <a:ea typeface="Times New Roman" panose="02020603050405020304" pitchFamily="18" charset="0"/>
              </a:rPr>
              <a:t>banned_words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ελέγχει για απαγορευμένες λέξεις οι οποίες αποθηκεύονται στη βάση δεδομένων.</a:t>
            </a:r>
          </a:p>
          <a:p>
            <a:r>
              <a:rPr lang="el-GR" sz="1800" dirty="0">
                <a:latin typeface="Arial" panose="020B0604020202020204" pitchFamily="34" charset="0"/>
              </a:rPr>
              <a:t>Η λειτουργία </a:t>
            </a:r>
            <a:r>
              <a:rPr lang="en-US" sz="1800" dirty="0" err="1">
                <a:latin typeface="Arial" panose="020B0604020202020204" pitchFamily="34" charset="0"/>
              </a:rPr>
              <a:t>send_mail_to_verify</a:t>
            </a:r>
            <a:r>
              <a:rPr lang="en-US" sz="1800" dirty="0">
                <a:latin typeface="Arial" panose="020B0604020202020204" pitchFamily="34" charset="0"/>
              </a:rPr>
              <a:t> </a:t>
            </a:r>
            <a:r>
              <a:rPr lang="el-GR" sz="1800" dirty="0">
                <a:latin typeface="Arial" panose="020B0604020202020204" pitchFamily="34" charset="0"/>
              </a:rPr>
              <a:t>στέλνει </a:t>
            </a:r>
            <a:r>
              <a:rPr lang="en-US" sz="1800" dirty="0">
                <a:latin typeface="Arial" panose="020B0604020202020204" pitchFamily="34" charset="0"/>
              </a:rPr>
              <a:t>mail </a:t>
            </a:r>
            <a:r>
              <a:rPr lang="el-GR" sz="1800" dirty="0">
                <a:latin typeface="Arial" panose="020B0604020202020204" pitchFamily="34" charset="0"/>
              </a:rPr>
              <a:t>για πιστοποίηση χρήστη.Αν δεν είναι ενεργοποιημένη οι χρήστες γίνονται αυτόματα </a:t>
            </a:r>
            <a:r>
              <a:rPr lang="en-US" sz="1800" dirty="0">
                <a:latin typeface="Arial" panose="020B0604020202020204" pitchFamily="34" charset="0"/>
              </a:rPr>
              <a:t>verified </a:t>
            </a:r>
            <a:r>
              <a:rPr lang="el-GR" sz="1800" dirty="0">
                <a:latin typeface="Arial" panose="020B0604020202020204" pitchFamily="34" charset="0"/>
              </a:rPr>
              <a:t>με την εισαγωγή τους στο σέρβερ.</a:t>
            </a:r>
          </a:p>
          <a:p>
            <a:r>
              <a:rPr lang="el-GR" sz="1800" dirty="0">
                <a:latin typeface="Arial" panose="020B0604020202020204" pitchFamily="34" charset="0"/>
              </a:rPr>
              <a:t>Η λειτουργία </a:t>
            </a:r>
            <a:r>
              <a:rPr lang="en-US" sz="1800" dirty="0">
                <a:latin typeface="Arial" panose="020B0604020202020204" pitchFamily="34" charset="0"/>
              </a:rPr>
              <a:t>agent </a:t>
            </a:r>
            <a:r>
              <a:rPr lang="el-GR" sz="1800" dirty="0">
                <a:latin typeface="Arial" panose="020B0604020202020204" pitchFamily="34" charset="0"/>
              </a:rPr>
              <a:t>είναι </a:t>
            </a:r>
            <a:r>
              <a:rPr lang="en-US" sz="1800" dirty="0">
                <a:latin typeface="Arial" panose="020B0604020202020204" pitchFamily="34" charset="0"/>
              </a:rPr>
              <a:t>by default </a:t>
            </a:r>
            <a:r>
              <a:rPr lang="el-GR" sz="1800" dirty="0">
                <a:latin typeface="Arial" panose="020B0604020202020204" pitchFamily="34" charset="0"/>
              </a:rPr>
              <a:t>απενεργοποιημένη. Πρόκειται για το πράκτορα όπου γίνονται οι ομαδικές συζητήσεις πάνω σε κάποιο θέμα που ορίζει ο καθηγητής.</a:t>
            </a:r>
            <a:endParaRPr lang="el-GR" dirty="0"/>
          </a:p>
        </p:txBody>
      </p:sp>
      <p:pic>
        <p:nvPicPr>
          <p:cNvPr id="10" name="Picture 9">
            <a:extLst>
              <a:ext uri="{FF2B5EF4-FFF2-40B4-BE49-F238E27FC236}">
                <a16:creationId xmlns:a16="http://schemas.microsoft.com/office/drawing/2014/main" id="{6E32DC42-723F-4FB5-80B4-53F3B9C274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38839" y="3930940"/>
            <a:ext cx="5829300" cy="1913269"/>
          </a:xfrm>
          <a:prstGeom prst="rect">
            <a:avLst/>
          </a:prstGeom>
          <a:noFill/>
          <a:ln>
            <a:noFill/>
          </a:ln>
        </p:spPr>
      </p:pic>
    </p:spTree>
    <p:extLst>
      <p:ext uri="{BB962C8B-B14F-4D97-AF65-F5344CB8AC3E}">
        <p14:creationId xmlns:p14="http://schemas.microsoft.com/office/powerpoint/2010/main" val="302756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3A10-A297-4FEC-9523-ABCAA5987756}"/>
              </a:ext>
            </a:extLst>
          </p:cNvPr>
          <p:cNvSpPr>
            <a:spLocks noGrp="1"/>
          </p:cNvSpPr>
          <p:nvPr>
            <p:ph type="title"/>
          </p:nvPr>
        </p:nvSpPr>
        <p:spPr/>
        <p:txBody>
          <a:bodyPr/>
          <a:lstStyle/>
          <a:p>
            <a:r>
              <a:rPr lang="el-GR" dirty="0"/>
              <a:t>Ο λογοσ τησ δημιουργιασ του</a:t>
            </a:r>
          </a:p>
        </p:txBody>
      </p:sp>
      <p:sp>
        <p:nvSpPr>
          <p:cNvPr id="3" name="Content Placeholder 2">
            <a:extLst>
              <a:ext uri="{FF2B5EF4-FFF2-40B4-BE49-F238E27FC236}">
                <a16:creationId xmlns:a16="http://schemas.microsoft.com/office/drawing/2014/main" id="{881EC42E-D6B2-4AD9-8D28-22D565E5AFCA}"/>
              </a:ext>
            </a:extLst>
          </p:cNvPr>
          <p:cNvSpPr>
            <a:spLocks noGrp="1"/>
          </p:cNvSpPr>
          <p:nvPr>
            <p:ph idx="1"/>
          </p:nvPr>
        </p:nvSpPr>
        <p:spPr/>
        <p:txBody>
          <a:bodyPr/>
          <a:lstStyle/>
          <a:p>
            <a:pPr marL="0" indent="0">
              <a:buNone/>
            </a:pPr>
            <a:r>
              <a:rPr lang="el-GR" dirty="0"/>
              <a:t>Ο </a:t>
            </a:r>
            <a:r>
              <a:rPr lang="el-GR" sz="1800" dirty="0">
                <a:effectLst/>
                <a:latin typeface="Arial" panose="020B0604020202020204" pitchFamily="34" charset="0"/>
                <a:ea typeface="Times New Roman" panose="02020603050405020304" pitchFamily="18" charset="0"/>
              </a:rPr>
              <a:t> λόγος δημιουργίας του </a:t>
            </a:r>
            <a:r>
              <a:rPr lang="en-US" sz="1800" dirty="0">
                <a:effectLst/>
                <a:latin typeface="Arial" panose="020B0604020202020204" pitchFamily="34" charset="0"/>
                <a:ea typeface="Times New Roman" panose="02020603050405020304" pitchFamily="18" charset="0"/>
              </a:rPr>
              <a:t>Discord</a:t>
            </a:r>
            <a:r>
              <a:rPr lang="el-GR" sz="1800" dirty="0">
                <a:effectLst/>
                <a:latin typeface="Arial" panose="020B0604020202020204" pitchFamily="34" charset="0"/>
                <a:ea typeface="Times New Roman" panose="02020603050405020304" pitchFamily="18" charset="0"/>
              </a:rPr>
              <a:t> ήταν να λύσει ένα μεγάλο πρόβλημα, την επικοινωνία των χρηστών καθώς θα παίζουν κάποιο ηλεκτρονικό παιχνίδι. Ήδη πριν το 2015 υπήρχαν άλλες εφαρμογές (όπως το </a:t>
            </a:r>
            <a:r>
              <a:rPr lang="en-US" sz="1800" dirty="0">
                <a:effectLst/>
                <a:latin typeface="Arial" panose="020B0604020202020204" pitchFamily="34" charset="0"/>
                <a:ea typeface="Times New Roman" panose="02020603050405020304" pitchFamily="18" charset="0"/>
              </a:rPr>
              <a:t>skype</a:t>
            </a:r>
            <a:r>
              <a:rPr lang="el-GR" sz="1800" dirty="0">
                <a:effectLst/>
                <a:latin typeface="Arial" panose="020B0604020202020204" pitchFamily="34" charset="0"/>
                <a:ea typeface="Times New Roman" panose="02020603050405020304" pitchFamily="18" charset="0"/>
              </a:rPr>
              <a:t> και το </a:t>
            </a:r>
            <a:r>
              <a:rPr lang="en-US" sz="1800" dirty="0" err="1">
                <a:effectLst/>
                <a:latin typeface="Arial" panose="020B0604020202020204" pitchFamily="34" charset="0"/>
                <a:ea typeface="Times New Roman" panose="02020603050405020304" pitchFamily="18" charset="0"/>
              </a:rPr>
              <a:t>teamspeak</a:t>
            </a:r>
            <a:r>
              <a:rPr lang="el-GR" sz="1800" dirty="0">
                <a:effectLst/>
                <a:latin typeface="Arial" panose="020B0604020202020204" pitchFamily="34" charset="0"/>
                <a:ea typeface="Times New Roman" panose="02020603050405020304" pitchFamily="18" charset="0"/>
              </a:rPr>
              <a:t>) αλλά η απόδοσή τους ήταν αμφιβόλου ποιότητας γι αυτή τη χρήση και κατανάλωναν αρκετούς πόρους του υπολογιστή και του ίντερνετ με αποτέλεσμα να πέφτει η ποιότητα της διασκέδασης μέσα στα ηλεκτρονικά παιχνίδια . Αφού όμως αυτά τα προβλήματα εξαλλείφθηκαν με το </a:t>
            </a:r>
            <a:r>
              <a:rPr lang="en-US" sz="1800" dirty="0">
                <a:effectLst/>
                <a:latin typeface="Arial" panose="020B0604020202020204" pitchFamily="34" charset="0"/>
                <a:ea typeface="Times New Roman" panose="02020603050405020304" pitchFamily="18" charset="0"/>
              </a:rPr>
              <a:t>discord</a:t>
            </a:r>
            <a:r>
              <a:rPr lang="el-GR" sz="1800" dirty="0">
                <a:effectLst/>
                <a:latin typeface="Arial" panose="020B0604020202020204" pitchFamily="34" charset="0"/>
                <a:ea typeface="Times New Roman" panose="02020603050405020304" pitchFamily="18" charset="0"/>
              </a:rPr>
              <a:t> οι χρήστες άρχισαν να το αποδέχονται ως εφαρμογή όλο και πιο πολύ και άρχισε να γίνεται ευραίως γνωστό .</a:t>
            </a:r>
            <a:endParaRPr lang="el-GR" dirty="0"/>
          </a:p>
        </p:txBody>
      </p:sp>
    </p:spTree>
    <p:extLst>
      <p:ext uri="{BB962C8B-B14F-4D97-AF65-F5344CB8AC3E}">
        <p14:creationId xmlns:p14="http://schemas.microsoft.com/office/powerpoint/2010/main" val="3817886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C89E-4C2C-47F8-A776-733E523D6159}"/>
              </a:ext>
            </a:extLst>
          </p:cNvPr>
          <p:cNvSpPr>
            <a:spLocks noGrp="1"/>
          </p:cNvSpPr>
          <p:nvPr>
            <p:ph type="title"/>
          </p:nvPr>
        </p:nvSpPr>
        <p:spPr/>
        <p:txBody>
          <a:bodyPr/>
          <a:lstStyle/>
          <a:p>
            <a:r>
              <a:rPr lang="el-GR" dirty="0"/>
              <a:t>Η </a:t>
            </a:r>
            <a:r>
              <a:rPr lang="en-US" dirty="0"/>
              <a:t>Functions</a:t>
            </a:r>
            <a:endParaRPr lang="el-GR" dirty="0"/>
          </a:p>
        </p:txBody>
      </p:sp>
      <p:sp>
        <p:nvSpPr>
          <p:cNvPr id="3" name="Content Placeholder 2">
            <a:extLst>
              <a:ext uri="{FF2B5EF4-FFF2-40B4-BE49-F238E27FC236}">
                <a16:creationId xmlns:a16="http://schemas.microsoft.com/office/drawing/2014/main" id="{E7A6CF3E-5A23-4B46-AB3F-0760C21F1332}"/>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Ελέγχει την κατάσταση των παραπάνω λειτουργιών ( </a:t>
            </a:r>
            <a:r>
              <a:rPr lang="en-US" sz="1800" dirty="0">
                <a:effectLst/>
                <a:latin typeface="Arial" panose="020B0604020202020204" pitchFamily="34" charset="0"/>
                <a:ea typeface="Times New Roman" panose="02020603050405020304" pitchFamily="18" charset="0"/>
              </a:rPr>
              <a:t>send</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mail</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to</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verify</a:t>
            </a:r>
            <a:r>
              <a:rPr lang="el-GR" sz="1800" dirty="0">
                <a:effectLst/>
                <a:latin typeface="Arial" panose="020B0604020202020204" pitchFamily="34"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rPr>
              <a:t>agent</a:t>
            </a:r>
            <a:r>
              <a:rPr lang="el-GR" sz="1800" dirty="0">
                <a:effectLst/>
                <a:latin typeface="Arial" panose="020B0604020202020204" pitchFamily="34" charset="0"/>
                <a:ea typeface="Times New Roman" panose="02020603050405020304" pitchFamily="18" charset="0"/>
              </a:rPr>
              <a:t> , </a:t>
            </a:r>
            <a:r>
              <a:rPr lang="en-US" sz="1800" dirty="0">
                <a:effectLst/>
                <a:latin typeface="Arial" panose="020B0604020202020204" pitchFamily="34" charset="0"/>
                <a:ea typeface="Times New Roman" panose="02020603050405020304" pitchFamily="18" charset="0"/>
              </a:rPr>
              <a:t>banned</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words)</a:t>
            </a:r>
            <a:endParaRPr lang="el-GR" dirty="0"/>
          </a:p>
        </p:txBody>
      </p:sp>
      <p:pic>
        <p:nvPicPr>
          <p:cNvPr id="4" name="Picture 3">
            <a:extLst>
              <a:ext uri="{FF2B5EF4-FFF2-40B4-BE49-F238E27FC236}">
                <a16:creationId xmlns:a16="http://schemas.microsoft.com/office/drawing/2014/main" id="{35E462A3-FCB0-41B1-93CF-ED28EB1661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37039" y="3137290"/>
            <a:ext cx="5371646" cy="2491033"/>
          </a:xfrm>
          <a:prstGeom prst="rect">
            <a:avLst/>
          </a:prstGeom>
          <a:noFill/>
          <a:ln>
            <a:noFill/>
          </a:ln>
        </p:spPr>
      </p:pic>
    </p:spTree>
    <p:extLst>
      <p:ext uri="{BB962C8B-B14F-4D97-AF65-F5344CB8AC3E}">
        <p14:creationId xmlns:p14="http://schemas.microsoft.com/office/powerpoint/2010/main" val="2158716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C580-96EA-44AB-8382-DFF0C16A85A6}"/>
              </a:ext>
            </a:extLst>
          </p:cNvPr>
          <p:cNvSpPr>
            <a:spLocks noGrp="1"/>
          </p:cNvSpPr>
          <p:nvPr>
            <p:ph type="title"/>
          </p:nvPr>
        </p:nvSpPr>
        <p:spPr>
          <a:xfrm>
            <a:off x="6487886" y="804519"/>
            <a:ext cx="4949372" cy="1343595"/>
          </a:xfrm>
        </p:spPr>
        <p:txBody>
          <a:bodyPr/>
          <a:lstStyle/>
          <a:p>
            <a:r>
              <a:rPr lang="el-GR" dirty="0"/>
              <a:t>Το </a:t>
            </a:r>
            <a:r>
              <a:rPr lang="en-US" dirty="0"/>
              <a:t>contacts.py</a:t>
            </a:r>
            <a:endParaRPr lang="el-GR" dirty="0"/>
          </a:p>
        </p:txBody>
      </p:sp>
      <p:sp>
        <p:nvSpPr>
          <p:cNvPr id="3" name="Content Placeholder 2">
            <a:extLst>
              <a:ext uri="{FF2B5EF4-FFF2-40B4-BE49-F238E27FC236}">
                <a16:creationId xmlns:a16="http://schemas.microsoft.com/office/drawing/2014/main" id="{F88D76A6-6987-43B0-BF1E-6EC083FBD9E4}"/>
              </a:ext>
            </a:extLst>
          </p:cNvPr>
          <p:cNvSpPr>
            <a:spLocks noGrp="1"/>
          </p:cNvSpPr>
          <p:nvPr>
            <p:ph idx="1"/>
          </p:nvPr>
        </p:nvSpPr>
        <p:spPr>
          <a:xfrm>
            <a:off x="6604000" y="2249714"/>
            <a:ext cx="5152421" cy="3004456"/>
          </a:xfrm>
        </p:spPr>
        <p:txBody>
          <a:bodyPr/>
          <a:lstStyle/>
          <a:p>
            <a:pPr marL="0" indent="0">
              <a:buNone/>
            </a:pPr>
            <a:r>
              <a:rPr lang="el-GR" dirty="0"/>
              <a:t>Είναι υπεύθυνο για την ενημέρωση των στοιχείων των χρηστών στη βάση δεδομένων.</a:t>
            </a:r>
          </a:p>
        </p:txBody>
      </p:sp>
      <p:pic>
        <p:nvPicPr>
          <p:cNvPr id="4" name="Picture 3">
            <a:extLst>
              <a:ext uri="{FF2B5EF4-FFF2-40B4-BE49-F238E27FC236}">
                <a16:creationId xmlns:a16="http://schemas.microsoft.com/office/drawing/2014/main" id="{EC3003AC-15FA-467D-A31E-0257E0B8B0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967" y="38632"/>
            <a:ext cx="6077033" cy="5920959"/>
          </a:xfrm>
          <a:prstGeom prst="rect">
            <a:avLst/>
          </a:prstGeom>
          <a:noFill/>
          <a:ln>
            <a:noFill/>
          </a:ln>
        </p:spPr>
      </p:pic>
    </p:spTree>
    <p:extLst>
      <p:ext uri="{BB962C8B-B14F-4D97-AF65-F5344CB8AC3E}">
        <p14:creationId xmlns:p14="http://schemas.microsoft.com/office/powerpoint/2010/main" val="1830870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24CA-431B-4712-9034-6EE35440BFD2}"/>
              </a:ext>
            </a:extLst>
          </p:cNvPr>
          <p:cNvSpPr>
            <a:spLocks noGrp="1"/>
          </p:cNvSpPr>
          <p:nvPr>
            <p:ph type="title"/>
          </p:nvPr>
        </p:nvSpPr>
        <p:spPr>
          <a:xfrm>
            <a:off x="278297" y="493486"/>
            <a:ext cx="11187989" cy="1088571"/>
          </a:xfrm>
        </p:spPr>
        <p:txBody>
          <a:bodyPr/>
          <a:lstStyle/>
          <a:p>
            <a:r>
              <a:rPr lang="en-US" dirty="0"/>
              <a:t>H </a:t>
            </a:r>
            <a:r>
              <a:rPr lang="en-US" dirty="0" err="1"/>
              <a:t>on_member_join</a:t>
            </a:r>
            <a:endParaRPr lang="el-GR" dirty="0"/>
          </a:p>
        </p:txBody>
      </p:sp>
      <p:sp>
        <p:nvSpPr>
          <p:cNvPr id="3" name="Content Placeholder 2">
            <a:extLst>
              <a:ext uri="{FF2B5EF4-FFF2-40B4-BE49-F238E27FC236}">
                <a16:creationId xmlns:a16="http://schemas.microsoft.com/office/drawing/2014/main" id="{2CEA2725-2266-4625-AF55-D9C3059AE25E}"/>
              </a:ext>
            </a:extLst>
          </p:cNvPr>
          <p:cNvSpPr>
            <a:spLocks noGrp="1"/>
          </p:cNvSpPr>
          <p:nvPr>
            <p:ph idx="1"/>
          </p:nvPr>
        </p:nvSpPr>
        <p:spPr>
          <a:xfrm>
            <a:off x="278297" y="1727200"/>
            <a:ext cx="11635407" cy="3686630"/>
          </a:xfrm>
        </p:spPr>
        <p:txBody>
          <a:bodyPr>
            <a:normAutofit/>
          </a:bodyPr>
          <a:lstStyle/>
          <a:p>
            <a:pPr marL="0" indent="0">
              <a:buNone/>
            </a:pPr>
            <a:r>
              <a:rPr lang="el-GR" sz="1800" dirty="0">
                <a:latin typeface="Arial" panose="020B0604020202020204" pitchFamily="34" charset="0"/>
                <a:ea typeface="Times New Roman" panose="02020603050405020304" pitchFamily="18" charset="0"/>
              </a:rPr>
              <a:t>Η </a:t>
            </a:r>
            <a:r>
              <a:rPr lang="en-US" sz="1800" dirty="0" err="1">
                <a:solidFill>
                  <a:schemeClr val="accent1">
                    <a:lumMod val="60000"/>
                    <a:lumOff val="40000"/>
                  </a:schemeClr>
                </a:solidFill>
                <a:latin typeface="Arial" panose="020B0604020202020204" pitchFamily="34" charset="0"/>
                <a:ea typeface="Times New Roman" panose="02020603050405020304" pitchFamily="18" charset="0"/>
              </a:rPr>
              <a:t>on_member_join</a:t>
            </a:r>
            <a:r>
              <a:rPr lang="en-US" sz="1800" dirty="0">
                <a:latin typeface="Arial" panose="020B0604020202020204" pitchFamily="34" charset="0"/>
                <a:ea typeface="Times New Roman" panose="02020603050405020304" pitchFamily="18" charset="0"/>
              </a:rPr>
              <a:t> </a:t>
            </a:r>
            <a:r>
              <a:rPr lang="el-GR" sz="1800" dirty="0">
                <a:latin typeface="Arial" panose="020B0604020202020204" pitchFamily="34" charset="0"/>
                <a:ea typeface="Times New Roman" panose="02020603050405020304" pitchFamily="18" charset="0"/>
              </a:rPr>
              <a:t>περιέχει κάποιες βοηθητικές συναρτήσεις  οι οποίες έχουν σκοπό να κάνουν έλεγχο για το κάθε χρήστη με την είσοδο του στο σέρβερ και να κάνουν εγγραφή τα στοιχεία του αν δεν είναι εγγεγραμμένος.</a:t>
            </a:r>
          </a:p>
          <a:p>
            <a:pPr marL="0" indent="0">
              <a:buNone/>
            </a:pPr>
            <a:endParaRPr lang="el-GR" sz="1800" dirty="0">
              <a:effectLst/>
              <a:latin typeface="Arial" panose="020B0604020202020204" pitchFamily="34" charset="0"/>
              <a:ea typeface="Times New Roman" panose="02020603050405020304" pitchFamily="18" charset="0"/>
            </a:endParaRPr>
          </a:p>
          <a:p>
            <a:pPr marL="0" indent="0">
              <a:buNone/>
            </a:pPr>
            <a:r>
              <a:rPr lang="el-GR" sz="1800" dirty="0">
                <a:effectLst/>
                <a:latin typeface="Arial" panose="020B0604020202020204" pitchFamily="34" charset="0"/>
                <a:ea typeface="Times New Roman" panose="02020603050405020304" pitchFamily="18" charset="0"/>
              </a:rPr>
              <a:t>Ο κώδικας της </a:t>
            </a:r>
            <a:r>
              <a:rPr lang="en-US" sz="1800" dirty="0" err="1">
                <a:solidFill>
                  <a:schemeClr val="accent1">
                    <a:lumMod val="60000"/>
                    <a:lumOff val="40000"/>
                  </a:schemeClr>
                </a:solidFill>
                <a:effectLst/>
                <a:latin typeface="Arial" panose="020B0604020202020204" pitchFamily="34" charset="0"/>
                <a:ea typeface="Times New Roman" panose="02020603050405020304" pitchFamily="18" charset="0"/>
              </a:rPr>
              <a:t>on_member_join</a:t>
            </a:r>
            <a:r>
              <a:rPr lang="el-GR" sz="1800" dirty="0">
                <a:solidFill>
                  <a:schemeClr val="accent1">
                    <a:lumMod val="60000"/>
                    <a:lumOff val="40000"/>
                  </a:schemeClr>
                </a:solidFill>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καταλαβαίνει πότε ένας χρήστης έχει πληκτρολογήσει κάτι λάθος ή είναι μακριά από το πληκτρολόγιο και έτσι βγάζει μήνυμα λάθους ή τερματίζει τη διαδικασία επαλήθευσης ανάλογα. Στη περίπτωση έγκυρης εγγραφής δημιουργεί ένα λινκ του χρήστη με τον σέρβερ που συμμετέχει και το συμπεριλαμβάνει στο τραπέζι της βάσης δεδομένων ‘</a:t>
            </a:r>
            <a:r>
              <a:rPr lang="en-US" sz="1800" dirty="0">
                <a:effectLst/>
                <a:latin typeface="Arial" panose="020B0604020202020204" pitchFamily="34" charset="0"/>
                <a:ea typeface="Times New Roman" panose="02020603050405020304" pitchFamily="18" charset="0"/>
              </a:rPr>
              <a:t>students</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in</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servers</a:t>
            </a:r>
            <a:r>
              <a:rPr lang="el-GR" sz="1800" dirty="0">
                <a:effectLst/>
                <a:latin typeface="Arial" panose="020B0604020202020204" pitchFamily="34" charset="0"/>
                <a:ea typeface="Times New Roman" panose="02020603050405020304" pitchFamily="18" charset="0"/>
              </a:rPr>
              <a:t> ‘ . Επίσης συμπεριλαμβάνει και μια χρονική σφραγίδα για να είναι γνωστό το πότε ο χρήστης έκανε εγγραφή στο συγκεκριμένο σέρβερ</a:t>
            </a:r>
            <a:r>
              <a:rPr lang="en-US" sz="1800" dirty="0">
                <a:effectLst/>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1135187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60E40-4B25-429F-9A13-C0F1A833B9E5}"/>
              </a:ext>
            </a:extLst>
          </p:cNvPr>
          <p:cNvSpPr>
            <a:spLocks noGrp="1"/>
          </p:cNvSpPr>
          <p:nvPr>
            <p:ph type="title"/>
          </p:nvPr>
        </p:nvSpPr>
        <p:spPr/>
        <p:txBody>
          <a:bodyPr/>
          <a:lstStyle/>
          <a:p>
            <a:endParaRPr lang="el-GR"/>
          </a:p>
        </p:txBody>
      </p:sp>
      <p:sp>
        <p:nvSpPr>
          <p:cNvPr id="3" name="Content Placeholder 2">
            <a:extLst>
              <a:ext uri="{FF2B5EF4-FFF2-40B4-BE49-F238E27FC236}">
                <a16:creationId xmlns:a16="http://schemas.microsoft.com/office/drawing/2014/main" id="{FC40C54A-D925-4510-A6ED-37B9F969A1A2}"/>
              </a:ext>
            </a:extLst>
          </p:cNvPr>
          <p:cNvSpPr>
            <a:spLocks noGrp="1"/>
          </p:cNvSpPr>
          <p:nvPr>
            <p:ph idx="1"/>
          </p:nvPr>
        </p:nvSpPr>
        <p:spPr>
          <a:xfrm>
            <a:off x="279423" y="2752435"/>
            <a:ext cx="4461919" cy="3057237"/>
          </a:xfrm>
        </p:spPr>
        <p:txBody>
          <a:bodyPr>
            <a:normAutofit fontScale="77500" lnSpcReduction="20000"/>
          </a:bodyPr>
          <a:lstStyle/>
          <a:p>
            <a:pPr marL="0" indent="0">
              <a:buNone/>
            </a:pPr>
            <a:r>
              <a:rPr lang="el-GR" dirty="0"/>
              <a:t>Τη πρώτη φορά που κάνει κάποιος εγγραφή ρωτά τα στοιχεία του.</a:t>
            </a:r>
          </a:p>
          <a:p>
            <a:pPr marL="0" indent="0">
              <a:buNone/>
            </a:pPr>
            <a:r>
              <a:rPr lang="el-GR" dirty="0"/>
              <a:t>Ενώ τη δεύτερη που κάνει σε άλλο σέρβερ που βρίσκεται το</a:t>
            </a:r>
            <a:endParaRPr lang="en-US" dirty="0"/>
          </a:p>
          <a:p>
            <a:pPr marL="0" indent="0">
              <a:buNone/>
            </a:pPr>
            <a:r>
              <a:rPr lang="en-US" dirty="0"/>
              <a:t>Bot </a:t>
            </a:r>
            <a:r>
              <a:rPr lang="el-GR" dirty="0"/>
              <a:t> αναγνωρίζει το χρήστη και το μόνο που ζητά είναι να επαληθεύσει το </a:t>
            </a:r>
            <a:r>
              <a:rPr lang="en-US" dirty="0"/>
              <a:t>mail </a:t>
            </a:r>
            <a:r>
              <a:rPr lang="el-GR" dirty="0"/>
              <a:t>του με το τυχαίο κωδικό που στέλνει .</a:t>
            </a:r>
          </a:p>
          <a:p>
            <a:pPr marL="0" indent="0">
              <a:buNone/>
            </a:pPr>
            <a:r>
              <a:rPr lang="el-GR" dirty="0"/>
              <a:t>Όλα αυτά είναι απαραίτητα μόνο αν η λειτουργία </a:t>
            </a:r>
            <a:r>
              <a:rPr lang="en-US" dirty="0" err="1"/>
              <a:t>send_mail_to_verify</a:t>
            </a:r>
            <a:r>
              <a:rPr lang="en-US" dirty="0"/>
              <a:t> </a:t>
            </a:r>
            <a:r>
              <a:rPr lang="el-GR" dirty="0"/>
              <a:t>είναι ενεργοποιημένη.</a:t>
            </a:r>
          </a:p>
        </p:txBody>
      </p:sp>
      <p:pic>
        <p:nvPicPr>
          <p:cNvPr id="4" name="Picture 3">
            <a:extLst>
              <a:ext uri="{FF2B5EF4-FFF2-40B4-BE49-F238E27FC236}">
                <a16:creationId xmlns:a16="http://schemas.microsoft.com/office/drawing/2014/main" id="{84846939-BDCF-4A9B-AA49-4B4B85509E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1274" y="241889"/>
            <a:ext cx="4658215" cy="2510546"/>
          </a:xfrm>
          <a:prstGeom prst="rect">
            <a:avLst/>
          </a:prstGeom>
          <a:noFill/>
          <a:ln>
            <a:noFill/>
          </a:ln>
        </p:spPr>
      </p:pic>
      <p:pic>
        <p:nvPicPr>
          <p:cNvPr id="5" name="Picture 4">
            <a:extLst>
              <a:ext uri="{FF2B5EF4-FFF2-40B4-BE49-F238E27FC236}">
                <a16:creationId xmlns:a16="http://schemas.microsoft.com/office/drawing/2014/main" id="{1D93A640-9B76-429B-8ECD-DA14B35F904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39489" y="215051"/>
            <a:ext cx="3394228" cy="4705165"/>
          </a:xfrm>
          <a:prstGeom prst="rect">
            <a:avLst/>
          </a:prstGeom>
          <a:noFill/>
          <a:ln>
            <a:noFill/>
          </a:ln>
        </p:spPr>
      </p:pic>
      <p:pic>
        <p:nvPicPr>
          <p:cNvPr id="6" name="Picture 5">
            <a:extLst>
              <a:ext uri="{FF2B5EF4-FFF2-40B4-BE49-F238E27FC236}">
                <a16:creationId xmlns:a16="http://schemas.microsoft.com/office/drawing/2014/main" id="{DC67463D-B9A7-4C95-A597-64EE176DDC9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27399" y="215051"/>
            <a:ext cx="3714357" cy="2696466"/>
          </a:xfrm>
          <a:prstGeom prst="rect">
            <a:avLst/>
          </a:prstGeom>
          <a:noFill/>
          <a:ln>
            <a:noFill/>
          </a:ln>
        </p:spPr>
      </p:pic>
      <p:pic>
        <p:nvPicPr>
          <p:cNvPr id="7" name="Picture 6">
            <a:extLst>
              <a:ext uri="{FF2B5EF4-FFF2-40B4-BE49-F238E27FC236}">
                <a16:creationId xmlns:a16="http://schemas.microsoft.com/office/drawing/2014/main" id="{7BBE7ED1-323F-45C8-980B-56FBB3A31CD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31863" y="2911516"/>
            <a:ext cx="3580713" cy="1771319"/>
          </a:xfrm>
          <a:prstGeom prst="rect">
            <a:avLst/>
          </a:prstGeom>
          <a:noFill/>
          <a:ln>
            <a:noFill/>
          </a:ln>
        </p:spPr>
      </p:pic>
      <p:pic>
        <p:nvPicPr>
          <p:cNvPr id="8" name="Picture 7">
            <a:extLst>
              <a:ext uri="{FF2B5EF4-FFF2-40B4-BE49-F238E27FC236}">
                <a16:creationId xmlns:a16="http://schemas.microsoft.com/office/drawing/2014/main" id="{8FE636D1-EB1C-47AB-9348-27709BEF0E01}"/>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331863" y="4761755"/>
            <a:ext cx="3604028" cy="1771318"/>
          </a:xfrm>
          <a:prstGeom prst="rect">
            <a:avLst/>
          </a:prstGeom>
          <a:noFill/>
          <a:ln>
            <a:noFill/>
          </a:ln>
        </p:spPr>
      </p:pic>
    </p:spTree>
    <p:extLst>
      <p:ext uri="{BB962C8B-B14F-4D97-AF65-F5344CB8AC3E}">
        <p14:creationId xmlns:p14="http://schemas.microsoft.com/office/powerpoint/2010/main" val="3787957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0EAA-A3AD-4AB1-AF65-F44165FC4CB4}"/>
              </a:ext>
            </a:extLst>
          </p:cNvPr>
          <p:cNvSpPr>
            <a:spLocks noGrp="1"/>
          </p:cNvSpPr>
          <p:nvPr>
            <p:ph type="title"/>
          </p:nvPr>
        </p:nvSpPr>
        <p:spPr/>
        <p:txBody>
          <a:bodyPr/>
          <a:lstStyle/>
          <a:p>
            <a:r>
              <a:rPr lang="en-US" dirty="0"/>
              <a:t>H </a:t>
            </a:r>
            <a:r>
              <a:rPr lang="en-US" dirty="0" err="1"/>
              <a:t>on_member_remove</a:t>
            </a:r>
            <a:endParaRPr lang="el-GR" dirty="0"/>
          </a:p>
        </p:txBody>
      </p:sp>
      <p:sp>
        <p:nvSpPr>
          <p:cNvPr id="3" name="Content Placeholder 2">
            <a:extLst>
              <a:ext uri="{FF2B5EF4-FFF2-40B4-BE49-F238E27FC236}">
                <a16:creationId xmlns:a16="http://schemas.microsoft.com/office/drawing/2014/main" id="{91962155-7DDA-420B-B4B0-CF0A282C416B}"/>
              </a:ext>
            </a:extLst>
          </p:cNvPr>
          <p:cNvSpPr>
            <a:spLocks noGrp="1"/>
          </p:cNvSpPr>
          <p:nvPr>
            <p:ph idx="1"/>
          </p:nvPr>
        </p:nvSpPr>
        <p:spPr/>
        <p:txBody>
          <a:bodyPr/>
          <a:lstStyle/>
          <a:p>
            <a:pPr marL="0" indent="0">
              <a:buNone/>
            </a:pPr>
            <a:r>
              <a:rPr lang="en-US" sz="1800" dirty="0">
                <a:effectLst/>
                <a:latin typeface="Arial" panose="020B0604020202020204" pitchFamily="34" charset="0"/>
                <a:ea typeface="Times New Roman" panose="02020603050405020304" pitchFamily="18" charset="0"/>
              </a:rPr>
              <a:t>E</a:t>
            </a:r>
            <a:r>
              <a:rPr lang="el-GR" sz="1800" dirty="0">
                <a:effectLst/>
                <a:latin typeface="Arial" panose="020B0604020202020204" pitchFamily="34" charset="0"/>
                <a:ea typeface="Times New Roman" panose="02020603050405020304" pitchFamily="18" charset="0"/>
              </a:rPr>
              <a:t>ίναι απαραίτητη για την ενημέρωση της βάσης δεδομένων στη περίτπωση που κάποιος χρήστης φύγει ή αφαιρεθεί από το σέρβερ . Σε μια τέτοια περίπτωση ελέγχει αν ο χρήστης έχει μόνο μία σύνδεση με κάποιο σέρβερ . Αν η σύνδεση είναι μόνο μία , δηλαδή ο χρήστης ανήκει μόνο σε ένα σέρβερ τότε αφαιρεί αυτή τη σύνδεση από το τραπέζι </a:t>
            </a:r>
            <a:r>
              <a:rPr lang="en-US" sz="1800" dirty="0">
                <a:effectLst/>
                <a:latin typeface="Arial" panose="020B0604020202020204" pitchFamily="34" charset="0"/>
                <a:ea typeface="Times New Roman" panose="02020603050405020304" pitchFamily="18" charset="0"/>
              </a:rPr>
              <a:t>students</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in</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servers</a:t>
            </a:r>
            <a:r>
              <a:rPr lang="el-GR" sz="1800" dirty="0">
                <a:effectLst/>
                <a:latin typeface="Arial" panose="020B0604020202020204" pitchFamily="34" charset="0"/>
                <a:ea typeface="Times New Roman" panose="02020603050405020304" pitchFamily="18" charset="0"/>
              </a:rPr>
              <a:t> και όλα τα στοιχεία του χρήστη από το τραπέζι </a:t>
            </a:r>
            <a:r>
              <a:rPr lang="en-US" sz="1800" dirty="0">
                <a:effectLst/>
                <a:latin typeface="Arial" panose="020B0604020202020204" pitchFamily="34" charset="0"/>
                <a:ea typeface="Times New Roman" panose="02020603050405020304" pitchFamily="18" charset="0"/>
              </a:rPr>
              <a:t>students</a:t>
            </a:r>
            <a:r>
              <a:rPr lang="el-GR" sz="1800" dirty="0">
                <a:effectLst/>
                <a:latin typeface="Arial" panose="020B0604020202020204" pitchFamily="34" charset="0"/>
                <a:ea typeface="Times New Roman" panose="02020603050405020304" pitchFamily="18" charset="0"/>
              </a:rPr>
              <a:t>. Αν όμως ο χρήστης ήδη ανήκει και σε άλλους σέρβερ αφαιρεί μόνο την αντίστοιχη σύνδεση  από το τραπέζι </a:t>
            </a:r>
            <a:r>
              <a:rPr lang="en-US" sz="1800" dirty="0">
                <a:effectLst/>
                <a:latin typeface="Arial" panose="020B0604020202020204" pitchFamily="34" charset="0"/>
                <a:ea typeface="Times New Roman" panose="02020603050405020304" pitchFamily="18" charset="0"/>
              </a:rPr>
              <a:t>students</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in</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servers </a:t>
            </a:r>
            <a:r>
              <a:rPr lang="el-GR" sz="1800" dirty="0">
                <a:effectLst/>
                <a:latin typeface="Arial" panose="020B0604020202020204" pitchFamily="34" charset="0"/>
                <a:ea typeface="Times New Roman" panose="02020603050405020304" pitchFamily="18" charset="0"/>
              </a:rPr>
              <a:t>. Τα στοιχεία του χρήστη παραμένουν στη βάση δεδομένων στο τραπέζι </a:t>
            </a:r>
            <a:r>
              <a:rPr lang="en-US" sz="1800" dirty="0">
                <a:effectLst/>
                <a:latin typeface="Arial" panose="020B0604020202020204" pitchFamily="34" charset="0"/>
                <a:ea typeface="Times New Roman" panose="02020603050405020304" pitchFamily="18" charset="0"/>
              </a:rPr>
              <a:t>students.</a:t>
            </a:r>
            <a:endParaRPr lang="el-GR" dirty="0"/>
          </a:p>
        </p:txBody>
      </p:sp>
    </p:spTree>
    <p:extLst>
      <p:ext uri="{BB962C8B-B14F-4D97-AF65-F5344CB8AC3E}">
        <p14:creationId xmlns:p14="http://schemas.microsoft.com/office/powerpoint/2010/main" val="2426613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EFDBD-4555-44C0-A5DD-04EA13D55546}"/>
              </a:ext>
            </a:extLst>
          </p:cNvPr>
          <p:cNvSpPr>
            <a:spLocks noGrp="1"/>
          </p:cNvSpPr>
          <p:nvPr>
            <p:ph type="title"/>
          </p:nvPr>
        </p:nvSpPr>
        <p:spPr/>
        <p:txBody>
          <a:bodyPr/>
          <a:lstStyle/>
          <a:p>
            <a:r>
              <a:rPr lang="en-US" dirty="0"/>
              <a:t>H verify</a:t>
            </a:r>
            <a:endParaRPr lang="el-GR" dirty="0"/>
          </a:p>
        </p:txBody>
      </p:sp>
      <p:sp>
        <p:nvSpPr>
          <p:cNvPr id="3" name="Content Placeholder 2">
            <a:extLst>
              <a:ext uri="{FF2B5EF4-FFF2-40B4-BE49-F238E27FC236}">
                <a16:creationId xmlns:a16="http://schemas.microsoft.com/office/drawing/2014/main" id="{D42F81A0-39B6-46DC-97A4-2FA87CA454E4}"/>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Προστίθεται σαν εντολή στη περίπτωση που ο χρήστης ξεχαστεί και παραμείνει στο σέρβερ χωρίς να έχει δώσει τα στοιχεία του . Αν ο χρήστης δεν περάσει από τη διαδικασία ταυτοποίησης δεν μπορεί να μπει. Η εντολή </a:t>
            </a:r>
            <a:r>
              <a:rPr lang="en-US" sz="1800" dirty="0">
                <a:effectLst/>
                <a:latin typeface="Arial" panose="020B0604020202020204" pitchFamily="34" charset="0"/>
                <a:ea typeface="Times New Roman" panose="02020603050405020304" pitchFamily="18" charset="0"/>
              </a:rPr>
              <a:t>verify </a:t>
            </a:r>
            <a:r>
              <a:rPr lang="el-GR" sz="1800" dirty="0">
                <a:effectLst/>
                <a:latin typeface="Arial" panose="020B0604020202020204" pitchFamily="34" charset="0"/>
                <a:ea typeface="Times New Roman" panose="02020603050405020304" pitchFamily="18" charset="0"/>
              </a:rPr>
              <a:t>κάνει την ίδια δουλειά ακριβώς με την </a:t>
            </a:r>
            <a:r>
              <a:rPr lang="en-US" sz="1800" dirty="0">
                <a:solidFill>
                  <a:schemeClr val="accent1">
                    <a:lumMod val="60000"/>
                    <a:lumOff val="40000"/>
                  </a:schemeClr>
                </a:solidFill>
                <a:effectLst/>
                <a:latin typeface="Arial" panose="020B0604020202020204" pitchFamily="34" charset="0"/>
                <a:ea typeface="Times New Roman" panose="02020603050405020304" pitchFamily="18" charset="0"/>
              </a:rPr>
              <a:t>on</a:t>
            </a:r>
            <a:r>
              <a:rPr lang="el-GR" sz="1800" dirty="0">
                <a:solidFill>
                  <a:schemeClr val="accent1">
                    <a:lumMod val="60000"/>
                    <a:lumOff val="40000"/>
                  </a:schemeClr>
                </a:solidFill>
                <a:effectLst/>
                <a:latin typeface="Arial" panose="020B0604020202020204" pitchFamily="34" charset="0"/>
                <a:ea typeface="Times New Roman" panose="02020603050405020304" pitchFamily="18" charset="0"/>
              </a:rPr>
              <a:t>_</a:t>
            </a:r>
            <a:r>
              <a:rPr lang="en-US" sz="1800" dirty="0">
                <a:solidFill>
                  <a:schemeClr val="accent1">
                    <a:lumMod val="60000"/>
                    <a:lumOff val="40000"/>
                  </a:schemeClr>
                </a:solidFill>
                <a:effectLst/>
                <a:latin typeface="Arial" panose="020B0604020202020204" pitchFamily="34" charset="0"/>
                <a:ea typeface="Times New Roman" panose="02020603050405020304" pitchFamily="18" charset="0"/>
              </a:rPr>
              <a:t>member</a:t>
            </a:r>
            <a:r>
              <a:rPr lang="el-GR" sz="1800" dirty="0">
                <a:solidFill>
                  <a:schemeClr val="accent1">
                    <a:lumMod val="60000"/>
                    <a:lumOff val="40000"/>
                  </a:schemeClr>
                </a:solidFill>
                <a:effectLst/>
                <a:latin typeface="Arial" panose="020B0604020202020204" pitchFamily="34" charset="0"/>
                <a:ea typeface="Times New Roman" panose="02020603050405020304" pitchFamily="18" charset="0"/>
              </a:rPr>
              <a:t>_</a:t>
            </a:r>
            <a:r>
              <a:rPr lang="en-US" sz="1800" dirty="0">
                <a:solidFill>
                  <a:schemeClr val="accent1">
                    <a:lumMod val="60000"/>
                    <a:lumOff val="40000"/>
                  </a:schemeClr>
                </a:solidFill>
                <a:effectLst/>
                <a:latin typeface="Arial" panose="020B0604020202020204" pitchFamily="34" charset="0"/>
                <a:ea typeface="Times New Roman" panose="02020603050405020304" pitchFamily="18" charset="0"/>
              </a:rPr>
              <a:t>join </a:t>
            </a:r>
            <a:r>
              <a:rPr lang="el-GR" sz="1800" dirty="0">
                <a:effectLst/>
                <a:latin typeface="Arial" panose="020B0604020202020204" pitchFamily="34" charset="0"/>
                <a:ea typeface="Times New Roman" panose="02020603050405020304" pitchFamily="18" charset="0"/>
              </a:rPr>
              <a:t>με τη μόνη διαφορά ότι αυτή είναι εντολή και όχι γεγονός . Η εντολή αυτή δουλεύει μόνο σε κανάλι του σέρβερ που ο χρήστης επιθυμεί να ταυτοποιηθεί . Συνήθως πρόκειται για ένα κανάλι υποδοχής</a:t>
            </a:r>
            <a:r>
              <a:rPr lang="en-US" sz="1800" dirty="0">
                <a:effectLst/>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3717402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760-F52E-4E44-A29D-E7E01DAAF1CD}"/>
              </a:ext>
            </a:extLst>
          </p:cNvPr>
          <p:cNvSpPr>
            <a:spLocks noGrp="1"/>
          </p:cNvSpPr>
          <p:nvPr>
            <p:ph type="title"/>
          </p:nvPr>
        </p:nvSpPr>
        <p:spPr>
          <a:xfrm>
            <a:off x="1278595" y="119974"/>
            <a:ext cx="9291215" cy="1049235"/>
          </a:xfrm>
        </p:spPr>
        <p:txBody>
          <a:bodyPr/>
          <a:lstStyle/>
          <a:p>
            <a:r>
              <a:rPr lang="en-US" dirty="0"/>
              <a:t>H user</a:t>
            </a:r>
            <a:endParaRPr lang="el-GR" dirty="0"/>
          </a:p>
        </p:txBody>
      </p:sp>
      <p:sp>
        <p:nvSpPr>
          <p:cNvPr id="3" name="Content Placeholder 2">
            <a:extLst>
              <a:ext uri="{FF2B5EF4-FFF2-40B4-BE49-F238E27FC236}">
                <a16:creationId xmlns:a16="http://schemas.microsoft.com/office/drawing/2014/main" id="{1303CBF5-D6F8-4FBC-AF95-2E20999AD765}"/>
              </a:ext>
            </a:extLst>
          </p:cNvPr>
          <p:cNvSpPr>
            <a:spLocks noGrp="1"/>
          </p:cNvSpPr>
          <p:nvPr>
            <p:ph idx="1"/>
          </p:nvPr>
        </p:nvSpPr>
        <p:spPr>
          <a:xfrm>
            <a:off x="1450392" y="1043037"/>
            <a:ext cx="9291215" cy="3450613"/>
          </a:xfrm>
        </p:spPr>
        <p:txBody>
          <a:bodyPr/>
          <a:lstStyle/>
          <a:p>
            <a:pPr marL="0" indent="0">
              <a:buNone/>
            </a:pPr>
            <a:r>
              <a:rPr lang="en-US" sz="1800" dirty="0">
                <a:effectLst/>
                <a:latin typeface="Arial" panose="020B0604020202020204" pitchFamily="34" charset="0"/>
                <a:ea typeface="Times New Roman" panose="02020603050405020304" pitchFamily="18" charset="0"/>
              </a:rPr>
              <a:t>A</a:t>
            </a:r>
            <a:r>
              <a:rPr lang="el-GR" sz="1800" dirty="0">
                <a:effectLst/>
                <a:latin typeface="Arial" panose="020B0604020202020204" pitchFamily="34" charset="0"/>
                <a:ea typeface="Times New Roman" panose="02020603050405020304" pitchFamily="18" charset="0"/>
              </a:rPr>
              <a:t>νακτά τα στοιχεία του φοιτητή από τη βάση δεδομένων δίνοντας ως </a:t>
            </a:r>
            <a:r>
              <a:rPr lang="en-US" sz="1800" dirty="0">
                <a:effectLst/>
                <a:latin typeface="Arial" panose="020B0604020202020204" pitchFamily="34" charset="0"/>
                <a:ea typeface="Times New Roman" panose="02020603050405020304" pitchFamily="18" charset="0"/>
              </a:rPr>
              <a:t>input</a:t>
            </a:r>
            <a:r>
              <a:rPr lang="el-GR" sz="1800" dirty="0">
                <a:effectLst/>
                <a:latin typeface="Arial" panose="020B0604020202020204" pitchFamily="34" charset="0"/>
                <a:ea typeface="Times New Roman" panose="02020603050405020304" pitchFamily="18" charset="0"/>
              </a:rPr>
              <a:t> μονο το όνομα του στο </a:t>
            </a:r>
            <a:r>
              <a:rPr lang="en-US" sz="1800" dirty="0">
                <a:effectLst/>
                <a:latin typeface="Arial" panose="020B0604020202020204" pitchFamily="34" charset="0"/>
                <a:ea typeface="Times New Roman" panose="02020603050405020304" pitchFamily="18" charset="0"/>
              </a:rPr>
              <a:t>discord server</a:t>
            </a:r>
            <a:r>
              <a:rPr lang="el-GR" sz="1800" dirty="0">
                <a:effectLst/>
                <a:latin typeface="Arial" panose="020B0604020202020204" pitchFamily="34" charset="0"/>
                <a:ea typeface="Times New Roman" panose="02020603050405020304" pitchFamily="18" charset="0"/>
              </a:rPr>
              <a:t> που ανήκει . Η εντολή αυτή μπορεί να χρησιμοποιηθεί μονο στο σέρβερ που ανήκει ο χρήστης γιατί χρειάζεται ως όρισμα το όνομα του χρήστη κάνοντας τον </a:t>
            </a:r>
            <a:r>
              <a:rPr lang="en-US" sz="1800" dirty="0">
                <a:effectLst/>
                <a:latin typeface="Arial" panose="020B0604020202020204" pitchFamily="34" charset="0"/>
                <a:ea typeface="Times New Roman" panose="02020603050405020304" pitchFamily="18" charset="0"/>
              </a:rPr>
              <a:t>mention</a:t>
            </a:r>
            <a:r>
              <a:rPr lang="el-GR" sz="1800" dirty="0">
                <a:effectLst/>
                <a:latin typeface="Arial" panose="020B0604020202020204" pitchFamily="34" charset="0"/>
                <a:ea typeface="Times New Roman" panose="02020603050405020304" pitchFamily="18" charset="0"/>
              </a:rPr>
              <a:t>. Αν η εντολή χρησιμοποιηθεί από χρήστη που δεν έχει δικαιώματα διαχείρησης βγάζει σχετικό μήνυμα </a:t>
            </a:r>
            <a:endParaRPr lang="el-GR" dirty="0"/>
          </a:p>
        </p:txBody>
      </p:sp>
      <p:pic>
        <p:nvPicPr>
          <p:cNvPr id="4" name="Picture 3">
            <a:extLst>
              <a:ext uri="{FF2B5EF4-FFF2-40B4-BE49-F238E27FC236}">
                <a16:creationId xmlns:a16="http://schemas.microsoft.com/office/drawing/2014/main" id="{DA893A56-7C18-44FD-AC9E-39966E543C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32115" y="3312533"/>
            <a:ext cx="5604737" cy="1972790"/>
          </a:xfrm>
          <a:prstGeom prst="rect">
            <a:avLst/>
          </a:prstGeom>
          <a:noFill/>
          <a:ln>
            <a:noFill/>
          </a:ln>
        </p:spPr>
      </p:pic>
      <p:pic>
        <p:nvPicPr>
          <p:cNvPr id="5" name="Picture 4">
            <a:extLst>
              <a:ext uri="{FF2B5EF4-FFF2-40B4-BE49-F238E27FC236}">
                <a16:creationId xmlns:a16="http://schemas.microsoft.com/office/drawing/2014/main" id="{8F0529EF-ACEA-42AC-B022-BE55D7460B6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474176" y="2762564"/>
            <a:ext cx="4137252" cy="3228567"/>
          </a:xfrm>
          <a:prstGeom prst="rect">
            <a:avLst/>
          </a:prstGeom>
          <a:noFill/>
          <a:ln>
            <a:noFill/>
          </a:ln>
        </p:spPr>
      </p:pic>
    </p:spTree>
    <p:extLst>
      <p:ext uri="{BB962C8B-B14F-4D97-AF65-F5344CB8AC3E}">
        <p14:creationId xmlns:p14="http://schemas.microsoft.com/office/powerpoint/2010/main" val="3233972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FC4D-81C6-419F-A2B8-ECB3884713E6}"/>
              </a:ext>
            </a:extLst>
          </p:cNvPr>
          <p:cNvSpPr>
            <a:spLocks noGrp="1"/>
          </p:cNvSpPr>
          <p:nvPr>
            <p:ph type="title"/>
          </p:nvPr>
        </p:nvSpPr>
        <p:spPr/>
        <p:txBody>
          <a:bodyPr/>
          <a:lstStyle/>
          <a:p>
            <a:r>
              <a:rPr lang="en-US" dirty="0"/>
              <a:t>H </a:t>
            </a:r>
            <a:r>
              <a:rPr lang="en-US" dirty="0" err="1"/>
              <a:t>aem</a:t>
            </a:r>
            <a:endParaRPr lang="el-GR" dirty="0"/>
          </a:p>
        </p:txBody>
      </p:sp>
      <p:sp>
        <p:nvSpPr>
          <p:cNvPr id="3" name="Content Placeholder 2">
            <a:extLst>
              <a:ext uri="{FF2B5EF4-FFF2-40B4-BE49-F238E27FC236}">
                <a16:creationId xmlns:a16="http://schemas.microsoft.com/office/drawing/2014/main" id="{D569E958-3FFC-48FC-AC06-C990AF5BD50E}"/>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Έχει ακριβώς την ίδια λειτουργία με την </a:t>
            </a:r>
            <a:r>
              <a:rPr lang="en-US" sz="1800" dirty="0">
                <a:effectLst/>
                <a:latin typeface="Arial" panose="020B0604020202020204" pitchFamily="34" charset="0"/>
                <a:ea typeface="Times New Roman" panose="02020603050405020304" pitchFamily="18" charset="0"/>
              </a:rPr>
              <a:t>user </a:t>
            </a:r>
            <a:r>
              <a:rPr lang="el-GR" sz="1800" dirty="0">
                <a:effectLst/>
                <a:latin typeface="Arial" panose="020B0604020202020204" pitchFamily="34" charset="0"/>
                <a:ea typeface="Times New Roman" panose="02020603050405020304" pitchFamily="18" charset="0"/>
              </a:rPr>
              <a:t>με τη μόνη διαφορά ότι πρέπει να περέχεται το αεμ ενός χρήστη αντί για το </a:t>
            </a:r>
            <a:r>
              <a:rPr lang="en-US" sz="1800" dirty="0">
                <a:effectLst/>
                <a:latin typeface="Arial" panose="020B0604020202020204" pitchFamily="34" charset="0"/>
                <a:ea typeface="Times New Roman" panose="02020603050405020304" pitchFamily="18" charset="0"/>
              </a:rPr>
              <a:t>discord </a:t>
            </a:r>
            <a:r>
              <a:rPr lang="el-GR" sz="1800" dirty="0">
                <a:effectLst/>
                <a:latin typeface="Arial" panose="020B0604020202020204" pitchFamily="34" charset="0"/>
                <a:ea typeface="Times New Roman" panose="02020603050405020304" pitchFamily="18" charset="0"/>
              </a:rPr>
              <a:t>όνομά του. Το χρώμα του </a:t>
            </a:r>
            <a:r>
              <a:rPr lang="en-US" sz="1800" dirty="0">
                <a:effectLst/>
                <a:latin typeface="Arial" panose="020B0604020202020204" pitchFamily="34" charset="0"/>
                <a:ea typeface="Times New Roman" panose="02020603050405020304" pitchFamily="18" charset="0"/>
              </a:rPr>
              <a:t>embedded </a:t>
            </a:r>
            <a:r>
              <a:rPr lang="el-GR" sz="1800" dirty="0">
                <a:effectLst/>
                <a:latin typeface="Arial" panose="020B0604020202020204" pitchFamily="34" charset="0"/>
                <a:ea typeface="Times New Roman" panose="02020603050405020304" pitchFamily="18" charset="0"/>
              </a:rPr>
              <a:t>μηνύματος που καταγράφει τα στοιχεία αυτά διαφέρει στη περίπτωση που κάποιος δεν είναι φοιτητής ή αν έχει δικαιώματα διαχείρισης στο σέρβερ </a:t>
            </a:r>
            <a:r>
              <a:rPr lang="en-US" sz="1800" dirty="0">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4091898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6CBD-0F02-4FE5-B564-4B120F2843F1}"/>
              </a:ext>
            </a:extLst>
          </p:cNvPr>
          <p:cNvSpPr>
            <a:spLocks noGrp="1"/>
          </p:cNvSpPr>
          <p:nvPr>
            <p:ph type="title"/>
          </p:nvPr>
        </p:nvSpPr>
        <p:spPr>
          <a:xfrm>
            <a:off x="4395606" y="607846"/>
            <a:ext cx="9291215" cy="1049235"/>
          </a:xfrm>
        </p:spPr>
        <p:txBody>
          <a:bodyPr/>
          <a:lstStyle/>
          <a:p>
            <a:r>
              <a:rPr lang="el-GR" dirty="0"/>
              <a:t>Το </a:t>
            </a:r>
            <a:r>
              <a:rPr lang="en-US" dirty="0"/>
              <a:t>Moderation.py</a:t>
            </a:r>
            <a:endParaRPr lang="el-GR" dirty="0"/>
          </a:p>
        </p:txBody>
      </p:sp>
      <p:sp>
        <p:nvSpPr>
          <p:cNvPr id="3" name="Content Placeholder 2">
            <a:extLst>
              <a:ext uri="{FF2B5EF4-FFF2-40B4-BE49-F238E27FC236}">
                <a16:creationId xmlns:a16="http://schemas.microsoft.com/office/drawing/2014/main" id="{9E6E33D8-45BA-42B8-AAAF-F3C2B359CC89}"/>
              </a:ext>
            </a:extLst>
          </p:cNvPr>
          <p:cNvSpPr>
            <a:spLocks noGrp="1"/>
          </p:cNvSpPr>
          <p:nvPr>
            <p:ph idx="1"/>
          </p:nvPr>
        </p:nvSpPr>
        <p:spPr>
          <a:xfrm>
            <a:off x="6328229" y="1804356"/>
            <a:ext cx="5689600" cy="2385688"/>
          </a:xfrm>
        </p:spPr>
        <p:txBody>
          <a:bodyPr>
            <a:normAutofit/>
          </a:bodyPr>
          <a:lstStyle/>
          <a:p>
            <a:pPr marL="0" indent="0">
              <a:buNone/>
            </a:pPr>
            <a:r>
              <a:rPr lang="el-GR" sz="1800" dirty="0">
                <a:effectLst/>
                <a:latin typeface="Arial" panose="020B0604020202020204" pitchFamily="34" charset="0"/>
                <a:ea typeface="Times New Roman" panose="02020603050405020304" pitchFamily="18" charset="0"/>
              </a:rPr>
              <a:t>Περιλαμβάνει εντολές που μπορούν να χρησιμοποιήσουν μόνο οι διαχειριστές και συνήθως πρόκειται για τη διαχείριση των χρηστών.</a:t>
            </a:r>
            <a:endParaRPr lang="el-GR" dirty="0"/>
          </a:p>
        </p:txBody>
      </p:sp>
      <p:pic>
        <p:nvPicPr>
          <p:cNvPr id="4" name="Picture 3">
            <a:extLst>
              <a:ext uri="{FF2B5EF4-FFF2-40B4-BE49-F238E27FC236}">
                <a16:creationId xmlns:a16="http://schemas.microsoft.com/office/drawing/2014/main" id="{085EE902-A7B8-466F-BD15-FF9E6620878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096000" cy="6123709"/>
          </a:xfrm>
          <a:prstGeom prst="rect">
            <a:avLst/>
          </a:prstGeom>
          <a:noFill/>
          <a:ln>
            <a:noFill/>
          </a:ln>
        </p:spPr>
      </p:pic>
    </p:spTree>
    <p:extLst>
      <p:ext uri="{BB962C8B-B14F-4D97-AF65-F5344CB8AC3E}">
        <p14:creationId xmlns:p14="http://schemas.microsoft.com/office/powerpoint/2010/main" val="1505649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AC24-6FE8-41F5-9842-A22FA55BCEA7}"/>
              </a:ext>
            </a:extLst>
          </p:cNvPr>
          <p:cNvSpPr>
            <a:spLocks noGrp="1"/>
          </p:cNvSpPr>
          <p:nvPr>
            <p:ph type="title"/>
          </p:nvPr>
        </p:nvSpPr>
        <p:spPr/>
        <p:txBody>
          <a:bodyPr/>
          <a:lstStyle/>
          <a:p>
            <a:r>
              <a:rPr lang="en-US" dirty="0"/>
              <a:t>H clear</a:t>
            </a:r>
            <a:r>
              <a:rPr lang="el-GR" dirty="0"/>
              <a:t> και </a:t>
            </a:r>
            <a:r>
              <a:rPr lang="en-US" dirty="0" err="1"/>
              <a:t>clearbot</a:t>
            </a:r>
            <a:endParaRPr lang="el-GR" dirty="0"/>
          </a:p>
        </p:txBody>
      </p:sp>
      <p:sp>
        <p:nvSpPr>
          <p:cNvPr id="3" name="Content Placeholder 2">
            <a:extLst>
              <a:ext uri="{FF2B5EF4-FFF2-40B4-BE49-F238E27FC236}">
                <a16:creationId xmlns:a16="http://schemas.microsoft.com/office/drawing/2014/main" id="{EB3F4D6F-52F9-4CE9-9400-9AFEBD1B04E6}"/>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Η </a:t>
            </a:r>
            <a:r>
              <a:rPr lang="en-US" sz="1800" dirty="0">
                <a:solidFill>
                  <a:schemeClr val="accent6">
                    <a:lumMod val="40000"/>
                    <a:lumOff val="60000"/>
                  </a:schemeClr>
                </a:solidFill>
                <a:effectLst/>
                <a:latin typeface="Arial" panose="020B0604020202020204" pitchFamily="34" charset="0"/>
                <a:ea typeface="Times New Roman" panose="02020603050405020304" pitchFamily="18" charset="0"/>
              </a:rPr>
              <a:t>clear</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Καθαρίζει ένα συγκεκριμένο αριθμό μηνυμάτων σε ένα κανάλι . Αυτός ο αριθμός θα πρέπει να δοθεί ως όρισμα από το χρήστη.</a:t>
            </a:r>
            <a:endParaRPr lang="en-US" sz="1800" dirty="0">
              <a:effectLst/>
              <a:latin typeface="Arial" panose="020B0604020202020204" pitchFamily="34" charset="0"/>
              <a:ea typeface="Times New Roman" panose="02020603050405020304" pitchFamily="18" charset="0"/>
            </a:endParaRPr>
          </a:p>
          <a:p>
            <a:pPr marL="0" indent="0">
              <a:buNone/>
            </a:pPr>
            <a:endParaRPr lang="en-US" sz="1800" dirty="0">
              <a:latin typeface="Arial" panose="020B0604020202020204" pitchFamily="34" charset="0"/>
            </a:endParaRPr>
          </a:p>
          <a:p>
            <a:pPr marL="0" indent="0">
              <a:buNone/>
            </a:pPr>
            <a:r>
              <a:rPr lang="el-GR" sz="1800" dirty="0">
                <a:effectLst/>
                <a:latin typeface="Arial" panose="020B0604020202020204" pitchFamily="34" charset="0"/>
                <a:ea typeface="Times New Roman" panose="02020603050405020304" pitchFamily="18" charset="0"/>
              </a:rPr>
              <a:t>Η </a:t>
            </a:r>
            <a:r>
              <a:rPr lang="en-US" sz="1800" dirty="0" err="1">
                <a:solidFill>
                  <a:schemeClr val="accent6">
                    <a:lumMod val="40000"/>
                    <a:lumOff val="60000"/>
                  </a:schemeClr>
                </a:solidFill>
                <a:effectLst/>
                <a:latin typeface="Arial" panose="020B0604020202020204" pitchFamily="34" charset="0"/>
                <a:ea typeface="Times New Roman" panose="02020603050405020304" pitchFamily="18" charset="0"/>
              </a:rPr>
              <a:t>clearbot</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κάνει ακριβώς την ίδια δουλειά με τη </a:t>
            </a:r>
            <a:r>
              <a:rPr lang="en-US" sz="1800" dirty="0">
                <a:effectLst/>
                <a:latin typeface="Arial" panose="020B0604020202020204" pitchFamily="34" charset="0"/>
                <a:ea typeface="Times New Roman" panose="02020603050405020304" pitchFamily="18" charset="0"/>
              </a:rPr>
              <a:t>clear</a:t>
            </a:r>
            <a:r>
              <a:rPr lang="el-GR" sz="1800" dirty="0">
                <a:effectLst/>
                <a:latin typeface="Arial" panose="020B0604020202020204" pitchFamily="34" charset="0"/>
                <a:ea typeface="Times New Roman" panose="02020603050405020304" pitchFamily="18" charset="0"/>
              </a:rPr>
              <a:t> μόνο που σβήνει μόνο μηνύματα που έχει στείλει το </a:t>
            </a:r>
            <a:r>
              <a:rPr lang="en-US" sz="1800" dirty="0">
                <a:effectLst/>
                <a:latin typeface="Arial" panose="020B0604020202020204" pitchFamily="34" charset="0"/>
                <a:ea typeface="Times New Roman" panose="02020603050405020304" pitchFamily="18" charset="0"/>
              </a:rPr>
              <a:t>bot </a:t>
            </a:r>
            <a:r>
              <a:rPr lang="el-GR" sz="1800" dirty="0">
                <a:effectLst/>
                <a:latin typeface="Arial" panose="020B0604020202020204" pitchFamily="34" charset="0"/>
                <a:ea typeface="Times New Roman" panose="02020603050405020304" pitchFamily="18" charset="0"/>
              </a:rPr>
              <a:t>και τα μηνύματα χρηστών τα αγνοεί .Σε ένα συγκεκριμένο όγκο μηνυμάτων που δίνει με αριθμό ο χρήστης ως όρισμα σβήνει μόνο τα μηνύματα του </a:t>
            </a:r>
            <a:r>
              <a:rPr lang="en-US" sz="1800" dirty="0">
                <a:effectLst/>
                <a:latin typeface="Arial" panose="020B0604020202020204" pitchFamily="34" charset="0"/>
                <a:ea typeface="Times New Roman" panose="02020603050405020304" pitchFamily="18" charset="0"/>
              </a:rPr>
              <a:t>bot.</a:t>
            </a:r>
            <a:endParaRPr lang="el-GR" dirty="0"/>
          </a:p>
        </p:txBody>
      </p:sp>
    </p:spTree>
    <p:extLst>
      <p:ext uri="{BB962C8B-B14F-4D97-AF65-F5344CB8AC3E}">
        <p14:creationId xmlns:p14="http://schemas.microsoft.com/office/powerpoint/2010/main" val="451727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DD57-DE63-412A-B78C-4D41A1ABCBDD}"/>
              </a:ext>
            </a:extLst>
          </p:cNvPr>
          <p:cNvSpPr>
            <a:spLocks noGrp="1"/>
          </p:cNvSpPr>
          <p:nvPr>
            <p:ph type="title"/>
          </p:nvPr>
        </p:nvSpPr>
        <p:spPr>
          <a:xfrm>
            <a:off x="1450392" y="320843"/>
            <a:ext cx="9291215" cy="1070812"/>
          </a:xfrm>
        </p:spPr>
        <p:txBody>
          <a:bodyPr/>
          <a:lstStyle/>
          <a:p>
            <a:r>
              <a:rPr lang="el-GR" dirty="0"/>
              <a:t>Η Αναπτυξη του ανα τα ετη(1/2)</a:t>
            </a:r>
          </a:p>
        </p:txBody>
      </p:sp>
      <p:sp>
        <p:nvSpPr>
          <p:cNvPr id="8" name="Content Placeholder 7">
            <a:extLst>
              <a:ext uri="{FF2B5EF4-FFF2-40B4-BE49-F238E27FC236}">
                <a16:creationId xmlns:a16="http://schemas.microsoft.com/office/drawing/2014/main" id="{95BB1CC8-D94C-4BCF-9245-4C48CCE9D44D}"/>
              </a:ext>
            </a:extLst>
          </p:cNvPr>
          <p:cNvSpPr>
            <a:spLocks noGrp="1"/>
          </p:cNvSpPr>
          <p:nvPr>
            <p:ph idx="1"/>
          </p:nvPr>
        </p:nvSpPr>
        <p:spPr/>
        <p:txBody>
          <a:bodyPr/>
          <a:lstStyle/>
          <a:p>
            <a:endParaRPr lang="el-GR" dirty="0"/>
          </a:p>
        </p:txBody>
      </p:sp>
      <p:pic>
        <p:nvPicPr>
          <p:cNvPr id="9" name="Picture 8">
            <a:extLst>
              <a:ext uri="{FF2B5EF4-FFF2-40B4-BE49-F238E27FC236}">
                <a16:creationId xmlns:a16="http://schemas.microsoft.com/office/drawing/2014/main" id="{86EE9F6A-731C-4EE3-8691-950E16309FC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9566" y="1462220"/>
            <a:ext cx="4692383" cy="4415587"/>
          </a:xfrm>
          <a:prstGeom prst="rect">
            <a:avLst/>
          </a:prstGeom>
          <a:noFill/>
          <a:ln>
            <a:noFill/>
          </a:ln>
        </p:spPr>
      </p:pic>
      <p:pic>
        <p:nvPicPr>
          <p:cNvPr id="10" name="Picture 9">
            <a:extLst>
              <a:ext uri="{FF2B5EF4-FFF2-40B4-BE49-F238E27FC236}">
                <a16:creationId xmlns:a16="http://schemas.microsoft.com/office/drawing/2014/main" id="{7CC25947-B7B3-4D9A-8DCF-7B03DE8DA73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37527" y="1462221"/>
            <a:ext cx="4562258" cy="4415587"/>
          </a:xfrm>
          <a:prstGeom prst="rect">
            <a:avLst/>
          </a:prstGeom>
          <a:noFill/>
          <a:ln>
            <a:noFill/>
          </a:ln>
        </p:spPr>
      </p:pic>
    </p:spTree>
    <p:extLst>
      <p:ext uri="{BB962C8B-B14F-4D97-AF65-F5344CB8AC3E}">
        <p14:creationId xmlns:p14="http://schemas.microsoft.com/office/powerpoint/2010/main" val="171334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EBB-341E-4D60-AD33-6D95D105926B}"/>
              </a:ext>
            </a:extLst>
          </p:cNvPr>
          <p:cNvSpPr>
            <a:spLocks noGrp="1"/>
          </p:cNvSpPr>
          <p:nvPr>
            <p:ph type="title"/>
          </p:nvPr>
        </p:nvSpPr>
        <p:spPr/>
        <p:txBody>
          <a:bodyPr/>
          <a:lstStyle/>
          <a:p>
            <a:r>
              <a:rPr lang="el-GR" dirty="0"/>
              <a:t>Οι </a:t>
            </a:r>
            <a:r>
              <a:rPr lang="en-US" dirty="0" err="1"/>
              <a:t>Addbadword</a:t>
            </a:r>
            <a:r>
              <a:rPr lang="el-GR" dirty="0"/>
              <a:t> ,</a:t>
            </a:r>
            <a:r>
              <a:rPr lang="en-US" dirty="0" err="1"/>
              <a:t>deletebadword</a:t>
            </a:r>
            <a:r>
              <a:rPr lang="el-GR" dirty="0"/>
              <a:t> και </a:t>
            </a:r>
            <a:r>
              <a:rPr lang="en-US" dirty="0" err="1"/>
              <a:t>on_message</a:t>
            </a:r>
            <a:r>
              <a:rPr lang="en-US" dirty="0"/>
              <a:t>.</a:t>
            </a:r>
            <a:endParaRPr lang="el-GR" dirty="0"/>
          </a:p>
        </p:txBody>
      </p:sp>
      <p:sp>
        <p:nvSpPr>
          <p:cNvPr id="3" name="Content Placeholder 2">
            <a:extLst>
              <a:ext uri="{FF2B5EF4-FFF2-40B4-BE49-F238E27FC236}">
                <a16:creationId xmlns:a16="http://schemas.microsoft.com/office/drawing/2014/main" id="{2755F510-6968-40D5-A36A-982442DCED84}"/>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Οι </a:t>
            </a:r>
            <a:r>
              <a:rPr lang="en-US" sz="1800" dirty="0" err="1">
                <a:solidFill>
                  <a:schemeClr val="accent6">
                    <a:lumMod val="40000"/>
                    <a:lumOff val="60000"/>
                  </a:schemeClr>
                </a:solidFill>
                <a:effectLst/>
                <a:latin typeface="Arial" panose="020B0604020202020204" pitchFamily="34" charset="0"/>
                <a:ea typeface="Times New Roman" panose="02020603050405020304" pitchFamily="18" charset="0"/>
              </a:rPr>
              <a:t>addbadword</a:t>
            </a:r>
            <a:r>
              <a:rPr lang="el-GR" sz="1800" dirty="0">
                <a:effectLst/>
                <a:latin typeface="Arial" panose="020B0604020202020204" pitchFamily="34" charset="0"/>
                <a:ea typeface="Times New Roman" panose="02020603050405020304" pitchFamily="18" charset="0"/>
              </a:rPr>
              <a:t> και</a:t>
            </a:r>
            <a:r>
              <a:rPr lang="en-US" sz="1800" dirty="0">
                <a:effectLst/>
                <a:latin typeface="Arial" panose="020B0604020202020204" pitchFamily="34" charset="0"/>
                <a:ea typeface="Times New Roman" panose="02020603050405020304" pitchFamily="18" charset="0"/>
              </a:rPr>
              <a:t> </a:t>
            </a:r>
            <a:r>
              <a:rPr lang="en-US" sz="1800" dirty="0" err="1">
                <a:solidFill>
                  <a:schemeClr val="accent6">
                    <a:lumMod val="40000"/>
                    <a:lumOff val="60000"/>
                  </a:schemeClr>
                </a:solidFill>
                <a:effectLst/>
                <a:latin typeface="Arial" panose="020B0604020202020204" pitchFamily="34" charset="0"/>
                <a:ea typeface="Times New Roman" panose="02020603050405020304" pitchFamily="18" charset="0"/>
              </a:rPr>
              <a:t>deletebadword</a:t>
            </a:r>
            <a:r>
              <a:rPr lang="el-GR" sz="1800" dirty="0">
                <a:latin typeface="Arial" panose="020B0604020202020204" pitchFamily="34" charset="0"/>
                <a:ea typeface="Times New Roman" panose="02020603050405020304" pitchFamily="18" charset="0"/>
              </a:rPr>
              <a:t> π</a:t>
            </a:r>
            <a:r>
              <a:rPr lang="el-GR" sz="1800" dirty="0">
                <a:effectLst/>
                <a:latin typeface="Arial" panose="020B0604020202020204" pitchFamily="34" charset="0"/>
                <a:ea typeface="Times New Roman" panose="02020603050405020304" pitchFamily="18" charset="0"/>
              </a:rPr>
              <a:t>ροσθέτουν και αφαιρούν λέξεις από τη βάση δεδομένων που θεωρούνται κακές για χρήση . Συνεργάζονται με την </a:t>
            </a:r>
            <a:r>
              <a:rPr lang="en-US" sz="1800" dirty="0">
                <a:effectLst/>
                <a:latin typeface="Arial" panose="020B0604020202020204" pitchFamily="34" charset="0"/>
                <a:ea typeface="Times New Roman" panose="02020603050405020304" pitchFamily="18" charset="0"/>
              </a:rPr>
              <a:t>on</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message </a:t>
            </a:r>
            <a:r>
              <a:rPr lang="el-GR" sz="1800" dirty="0">
                <a:effectLst/>
                <a:latin typeface="Arial" panose="020B0604020202020204" pitchFamily="34" charset="0"/>
                <a:ea typeface="Times New Roman" panose="02020603050405020304" pitchFamily="18" charset="0"/>
              </a:rPr>
              <a:t>.</a:t>
            </a:r>
          </a:p>
          <a:p>
            <a:pPr marL="0" indent="0">
              <a:buNone/>
            </a:pPr>
            <a:endParaRPr lang="el-GR" sz="1800" dirty="0">
              <a:latin typeface="Arial" panose="020B0604020202020204" pitchFamily="34" charset="0"/>
            </a:endParaRPr>
          </a:p>
          <a:p>
            <a:pPr marL="0" indent="0">
              <a:buNone/>
            </a:pPr>
            <a:r>
              <a:rPr lang="el-GR" sz="1800" dirty="0">
                <a:effectLst/>
                <a:latin typeface="Arial" panose="020B0604020202020204" pitchFamily="34" charset="0"/>
                <a:ea typeface="Times New Roman" panose="02020603050405020304" pitchFamily="18" charset="0"/>
              </a:rPr>
              <a:t>Η </a:t>
            </a:r>
            <a:r>
              <a:rPr lang="en-US" sz="1800" dirty="0" err="1">
                <a:solidFill>
                  <a:schemeClr val="accent1">
                    <a:lumMod val="60000"/>
                    <a:lumOff val="40000"/>
                  </a:schemeClr>
                </a:solidFill>
                <a:effectLst/>
                <a:latin typeface="Arial" panose="020B0604020202020204" pitchFamily="34" charset="0"/>
                <a:ea typeface="Times New Roman" panose="02020603050405020304" pitchFamily="18" charset="0"/>
              </a:rPr>
              <a:t>on_message</a:t>
            </a:r>
            <a:r>
              <a:rPr lang="en-US" sz="1800" dirty="0">
                <a:solidFill>
                  <a:schemeClr val="accent1">
                    <a:lumMod val="60000"/>
                    <a:lumOff val="40000"/>
                  </a:schemeClr>
                </a:solidFill>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ενεργοποιείται κάθε φορά που αποστέλεται κάποιο μήνυμα στο σέρβερ . Ελέγχει αν το μήνυμα περιέχει κακές λέξεις και αν ναι σβήνει το μήνυμα ,διαφορετικά το αγνοεί .</a:t>
            </a:r>
            <a:endParaRPr lang="el-GR" dirty="0"/>
          </a:p>
        </p:txBody>
      </p:sp>
    </p:spTree>
    <p:extLst>
      <p:ext uri="{BB962C8B-B14F-4D97-AF65-F5344CB8AC3E}">
        <p14:creationId xmlns:p14="http://schemas.microsoft.com/office/powerpoint/2010/main" val="2639872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FA84-1066-425D-A8D2-1F5E993C826E}"/>
              </a:ext>
            </a:extLst>
          </p:cNvPr>
          <p:cNvSpPr>
            <a:spLocks noGrp="1"/>
          </p:cNvSpPr>
          <p:nvPr>
            <p:ph type="title"/>
          </p:nvPr>
        </p:nvSpPr>
        <p:spPr>
          <a:xfrm>
            <a:off x="1297992" y="253051"/>
            <a:ext cx="9007151" cy="1049235"/>
          </a:xfrm>
        </p:spPr>
        <p:txBody>
          <a:bodyPr/>
          <a:lstStyle/>
          <a:p>
            <a:r>
              <a:rPr lang="el-GR" dirty="0"/>
              <a:t>Οι </a:t>
            </a:r>
            <a:r>
              <a:rPr lang="en-US" dirty="0"/>
              <a:t>enable-disable</a:t>
            </a:r>
            <a:endParaRPr lang="el-GR" dirty="0"/>
          </a:p>
        </p:txBody>
      </p:sp>
      <p:sp>
        <p:nvSpPr>
          <p:cNvPr id="3" name="Content Placeholder 2">
            <a:extLst>
              <a:ext uri="{FF2B5EF4-FFF2-40B4-BE49-F238E27FC236}">
                <a16:creationId xmlns:a16="http://schemas.microsoft.com/office/drawing/2014/main" id="{D2CA7D0C-792F-4AAF-96F5-85F6741A9350}"/>
              </a:ext>
            </a:extLst>
          </p:cNvPr>
          <p:cNvSpPr>
            <a:spLocks noGrp="1"/>
          </p:cNvSpPr>
          <p:nvPr>
            <p:ph idx="1"/>
          </p:nvPr>
        </p:nvSpPr>
        <p:spPr>
          <a:xfrm>
            <a:off x="812800" y="1273050"/>
            <a:ext cx="10261601" cy="1179863"/>
          </a:xfrm>
        </p:spPr>
        <p:txBody>
          <a:bodyPr>
            <a:normAutofit fontScale="92500" lnSpcReduction="20000"/>
          </a:bodyPr>
          <a:lstStyle/>
          <a:p>
            <a:pPr marL="0" indent="0">
              <a:buNone/>
            </a:pPr>
            <a:r>
              <a:rPr lang="el-GR" sz="1800" dirty="0">
                <a:effectLst/>
                <a:latin typeface="Arial" panose="020B0604020202020204" pitchFamily="34" charset="0"/>
                <a:ea typeface="Times New Roman" panose="02020603050405020304" pitchFamily="18" charset="0"/>
              </a:rPr>
              <a:t>Είναι εντολές που ενεργοποιούν και απενεργοποιούν τις βασικές λειτουργίες του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Δουλεύουν ως διακοπτάκια για τις λειτουργίες αυτές. Οι λειτουργίες είναι οι : </a:t>
            </a:r>
            <a:r>
              <a:rPr lang="en-US" sz="1800" dirty="0">
                <a:solidFill>
                  <a:srgbClr val="ED7D31"/>
                </a:solidFill>
                <a:effectLst/>
                <a:latin typeface="Arial" panose="020B0604020202020204" pitchFamily="34" charset="0"/>
                <a:ea typeface="Times New Roman" panose="02020603050405020304" pitchFamily="18" charset="0"/>
              </a:rPr>
              <a:t>verify</a:t>
            </a:r>
            <a:r>
              <a:rPr lang="el-GR" sz="1800" dirty="0">
                <a:effectLst/>
                <a:latin typeface="Arial" panose="020B0604020202020204" pitchFamily="34" charset="0"/>
                <a:ea typeface="Times New Roman" panose="02020603050405020304" pitchFamily="18" charset="0"/>
              </a:rPr>
              <a:t>, </a:t>
            </a:r>
            <a:r>
              <a:rPr lang="en-US" sz="1800" dirty="0" err="1">
                <a:solidFill>
                  <a:srgbClr val="ED7D31"/>
                </a:solidFill>
                <a:effectLst/>
                <a:latin typeface="Arial" panose="020B0604020202020204" pitchFamily="34" charset="0"/>
                <a:ea typeface="Times New Roman" panose="02020603050405020304" pitchFamily="18" charset="0"/>
              </a:rPr>
              <a:t>bannedwords</a:t>
            </a:r>
            <a:r>
              <a:rPr lang="en-US" sz="1800" dirty="0">
                <a:solidFill>
                  <a:srgbClr val="ED7D31"/>
                </a:solidFill>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και </a:t>
            </a:r>
            <a:r>
              <a:rPr lang="en-US" sz="1800" dirty="0">
                <a:solidFill>
                  <a:srgbClr val="ED7D31"/>
                </a:solidFill>
                <a:effectLst/>
                <a:latin typeface="Arial" panose="020B0604020202020204" pitchFamily="34" charset="0"/>
                <a:ea typeface="Times New Roman" panose="02020603050405020304" pitchFamily="18" charset="0"/>
              </a:rPr>
              <a:t>agent</a:t>
            </a:r>
            <a:r>
              <a:rPr lang="el-GR" sz="1800" dirty="0">
                <a:effectLst/>
                <a:latin typeface="Arial" panose="020B0604020202020204" pitchFamily="34" charset="0"/>
                <a:ea typeface="Times New Roman" panose="02020603050405020304" pitchFamily="18" charset="0"/>
              </a:rPr>
              <a:t> . Οπότε αν πχ κάποιος διαχειριστής επιθυμεί να ανοίξει τον έλεγχο για τις κακές λέξεις πρέπει να γράψει την εντολή </a:t>
            </a:r>
            <a:r>
              <a:rPr lang="el-GR" sz="1900" dirty="0">
                <a:solidFill>
                  <a:schemeClr val="accent6">
                    <a:lumMod val="40000"/>
                    <a:lumOff val="60000"/>
                  </a:schemeClr>
                </a:solidFill>
                <a:effectLst/>
                <a:latin typeface="Arial" panose="020B0604020202020204" pitchFamily="34" charset="0"/>
                <a:ea typeface="Times New Roman" panose="02020603050405020304" pitchFamily="18" charset="0"/>
              </a:rPr>
              <a:t>‘</a:t>
            </a:r>
            <a:r>
              <a:rPr lang="en-US" sz="2200" dirty="0">
                <a:solidFill>
                  <a:schemeClr val="accent6">
                    <a:lumMod val="40000"/>
                    <a:lumOff val="60000"/>
                  </a:schemeClr>
                </a:solidFill>
              </a:rPr>
              <a:t>r</a:t>
            </a:r>
            <a:r>
              <a:rPr lang="el-GR" sz="2200" dirty="0">
                <a:solidFill>
                  <a:schemeClr val="accent6">
                    <a:lumMod val="40000"/>
                    <a:lumOff val="60000"/>
                  </a:schemeClr>
                </a:solidFill>
              </a:rPr>
              <a:t>!</a:t>
            </a:r>
            <a:r>
              <a:rPr lang="en-US" sz="2200" dirty="0">
                <a:solidFill>
                  <a:schemeClr val="accent6">
                    <a:lumMod val="40000"/>
                    <a:lumOff val="60000"/>
                  </a:schemeClr>
                </a:solidFill>
              </a:rPr>
              <a:t>enable </a:t>
            </a:r>
            <a:r>
              <a:rPr lang="en-US" sz="2200" dirty="0" err="1">
                <a:solidFill>
                  <a:schemeClr val="accent6">
                    <a:lumMod val="40000"/>
                    <a:lumOff val="60000"/>
                  </a:schemeClr>
                </a:solidFill>
              </a:rPr>
              <a:t>bannewords</a:t>
            </a:r>
            <a:r>
              <a:rPr lang="el-GR" sz="2200" dirty="0">
                <a:solidFill>
                  <a:schemeClr val="accent6">
                    <a:lumMod val="40000"/>
                    <a:lumOff val="60000"/>
                  </a:schemeClr>
                </a:solidFill>
              </a:rPr>
              <a:t>’ </a:t>
            </a:r>
            <a:r>
              <a:rPr lang="el-GR" dirty="0"/>
              <a:t>και έτσι η  </a:t>
            </a:r>
            <a:r>
              <a:rPr lang="en-US" dirty="0">
                <a:solidFill>
                  <a:schemeClr val="accent1">
                    <a:lumMod val="60000"/>
                    <a:lumOff val="40000"/>
                  </a:schemeClr>
                </a:solidFill>
              </a:rPr>
              <a:t>on</a:t>
            </a:r>
            <a:r>
              <a:rPr lang="el-GR" dirty="0">
                <a:solidFill>
                  <a:schemeClr val="accent1">
                    <a:lumMod val="60000"/>
                    <a:lumOff val="40000"/>
                  </a:schemeClr>
                </a:solidFill>
              </a:rPr>
              <a:t>_</a:t>
            </a:r>
            <a:r>
              <a:rPr lang="en-US" dirty="0">
                <a:solidFill>
                  <a:schemeClr val="accent1">
                    <a:lumMod val="60000"/>
                    <a:lumOff val="40000"/>
                  </a:schemeClr>
                </a:solidFill>
              </a:rPr>
              <a:t>message</a:t>
            </a:r>
            <a:r>
              <a:rPr lang="en-US" dirty="0"/>
              <a:t> </a:t>
            </a:r>
            <a:r>
              <a:rPr lang="el-GR" sz="1800" dirty="0">
                <a:effectLst/>
                <a:latin typeface="Arial" panose="020B0604020202020204" pitchFamily="34" charset="0"/>
                <a:ea typeface="Times New Roman" panose="02020603050405020304" pitchFamily="18" charset="0"/>
              </a:rPr>
              <a:t>που έχει αναλυθεί πιο πάνω μπαίνει σε λειτουργία</a:t>
            </a:r>
            <a:r>
              <a:rPr lang="en-US" sz="1800" dirty="0">
                <a:effectLst/>
                <a:latin typeface="Arial" panose="020B0604020202020204" pitchFamily="34" charset="0"/>
                <a:ea typeface="Times New Roman" panose="02020603050405020304" pitchFamily="18" charset="0"/>
              </a:rPr>
              <a:t>.</a:t>
            </a:r>
            <a:endParaRPr lang="el-GR" dirty="0"/>
          </a:p>
        </p:txBody>
      </p:sp>
      <p:pic>
        <p:nvPicPr>
          <p:cNvPr id="5" name="Picture 4">
            <a:extLst>
              <a:ext uri="{FF2B5EF4-FFF2-40B4-BE49-F238E27FC236}">
                <a16:creationId xmlns:a16="http://schemas.microsoft.com/office/drawing/2014/main" id="{12A9B525-07E2-4656-9EBE-29E9A6980E28}"/>
              </a:ext>
            </a:extLst>
          </p:cNvPr>
          <p:cNvPicPr>
            <a:picLocks noChangeAspect="1"/>
          </p:cNvPicPr>
          <p:nvPr/>
        </p:nvPicPr>
        <p:blipFill>
          <a:blip r:embed="rId2"/>
          <a:stretch>
            <a:fillRect/>
          </a:stretch>
        </p:blipFill>
        <p:spPr>
          <a:xfrm>
            <a:off x="1834412" y="2583542"/>
            <a:ext cx="7934309" cy="3375521"/>
          </a:xfrm>
          <a:prstGeom prst="rect">
            <a:avLst/>
          </a:prstGeom>
        </p:spPr>
      </p:pic>
    </p:spTree>
    <p:extLst>
      <p:ext uri="{BB962C8B-B14F-4D97-AF65-F5344CB8AC3E}">
        <p14:creationId xmlns:p14="http://schemas.microsoft.com/office/powerpoint/2010/main" val="972982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A540-CF5A-4880-8308-FC994BE49C31}"/>
              </a:ext>
            </a:extLst>
          </p:cNvPr>
          <p:cNvSpPr>
            <a:spLocks noGrp="1"/>
          </p:cNvSpPr>
          <p:nvPr>
            <p:ph type="title"/>
          </p:nvPr>
        </p:nvSpPr>
        <p:spPr/>
        <p:txBody>
          <a:bodyPr/>
          <a:lstStyle/>
          <a:p>
            <a:r>
              <a:rPr lang="el-GR" dirty="0"/>
              <a:t>Η </a:t>
            </a:r>
            <a:r>
              <a:rPr lang="en-US" dirty="0"/>
              <a:t>Restart</a:t>
            </a:r>
            <a:endParaRPr lang="el-GR" dirty="0"/>
          </a:p>
        </p:txBody>
      </p:sp>
      <p:sp>
        <p:nvSpPr>
          <p:cNvPr id="3" name="Content Placeholder 2">
            <a:extLst>
              <a:ext uri="{FF2B5EF4-FFF2-40B4-BE49-F238E27FC236}">
                <a16:creationId xmlns:a16="http://schemas.microsoft.com/office/drawing/2014/main" id="{89FF2E41-5DA4-41B7-8852-C956CF7B4614}"/>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Κάνει επανεκκίνηση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Ουσιαστικά φτιάχνει ένα νέο πρόγραμμα του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και τερματίζει του παλιό.Έτσι η προσωρινή μνήμη χάνεται, και οι μεταβλητές χάνουν τις τιμές τους ή καταργούνται. Το μόνο που παραμένει αμετάβλητο είναι η βάση δεδομένων. Οπότε τα στοιχεία των χρηστών παραμένουν στο σκληρό δίσκο</a:t>
            </a:r>
            <a:r>
              <a:rPr lang="en-US" sz="1800" dirty="0">
                <a:effectLst/>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3496686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3FAE-0220-44A4-A493-988BCBC485BB}"/>
              </a:ext>
            </a:extLst>
          </p:cNvPr>
          <p:cNvSpPr>
            <a:spLocks noGrp="1"/>
          </p:cNvSpPr>
          <p:nvPr>
            <p:ph type="title"/>
          </p:nvPr>
        </p:nvSpPr>
        <p:spPr/>
        <p:txBody>
          <a:bodyPr/>
          <a:lstStyle/>
          <a:p>
            <a:r>
              <a:rPr lang="el-GR" dirty="0"/>
              <a:t>Η </a:t>
            </a:r>
            <a:r>
              <a:rPr lang="en-US" dirty="0"/>
              <a:t>pc</a:t>
            </a:r>
            <a:endParaRPr lang="el-GR" dirty="0"/>
          </a:p>
        </p:txBody>
      </p:sp>
      <p:sp>
        <p:nvSpPr>
          <p:cNvPr id="3" name="Content Placeholder 2">
            <a:extLst>
              <a:ext uri="{FF2B5EF4-FFF2-40B4-BE49-F238E27FC236}">
                <a16:creationId xmlns:a16="http://schemas.microsoft.com/office/drawing/2014/main" id="{7BDFA370-EDBF-4839-A800-FC5E03704D5F}"/>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Μπορεί να δεχτεί μόνο δύο ορίσματα για να λειτουργήσει. Το ένα είναι το ‘</a:t>
            </a:r>
            <a:r>
              <a:rPr lang="en-US" sz="1800" dirty="0">
                <a:solidFill>
                  <a:srgbClr val="C45911"/>
                </a:solidFill>
                <a:effectLst/>
                <a:latin typeface="Arial" panose="020B0604020202020204" pitchFamily="34" charset="0"/>
                <a:ea typeface="Times New Roman" panose="02020603050405020304" pitchFamily="18" charset="0"/>
              </a:rPr>
              <a:t>shutdown</a:t>
            </a:r>
            <a:r>
              <a:rPr lang="el-GR" sz="1800" dirty="0">
                <a:effectLst/>
                <a:latin typeface="Arial" panose="020B0604020202020204" pitchFamily="34" charset="0"/>
                <a:ea typeface="Times New Roman" panose="02020603050405020304" pitchFamily="18" charset="0"/>
              </a:rPr>
              <a:t>’ και το άλλο το ‘</a:t>
            </a:r>
            <a:r>
              <a:rPr lang="en-US" sz="1800" dirty="0">
                <a:solidFill>
                  <a:srgbClr val="C45911"/>
                </a:solidFill>
                <a:effectLst/>
                <a:latin typeface="Arial" panose="020B0604020202020204" pitchFamily="34" charset="0"/>
                <a:ea typeface="Times New Roman" panose="02020603050405020304" pitchFamily="18" charset="0"/>
              </a:rPr>
              <a:t>restart</a:t>
            </a:r>
            <a:r>
              <a:rPr lang="el-GR" sz="1800" dirty="0">
                <a:effectLst/>
                <a:latin typeface="Arial" panose="020B0604020202020204" pitchFamily="34" charset="0"/>
                <a:ea typeface="Times New Roman" panose="02020603050405020304" pitchFamily="18" charset="0"/>
              </a:rPr>
              <a:t>’. Η συγκεκριμένη εντολή επικοινωνεί με το σύστημα του υπολογιστή και είτε εκτελεί τερματισμό λειτουργίας ή επανεκκίνηση του υπολογιστή αντίστοιχα. Και στις δύο περιπτώσεις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όμως σταματά να λειτουργεί. Απλά αποτελεί έναν ασύρματο έλεγχο του υπολογιστή. Έτσι κάπιος διαχειριστής αν θέλει να κλείσει τον υπολογιστή του και δεν βρίσκεται σε κοντινή απόσταση μπορεί να το κάνει με την εκτέλεση μιας εντολής στο </a:t>
            </a:r>
            <a:r>
              <a:rPr lang="en-US" sz="1800" dirty="0">
                <a:effectLst/>
                <a:latin typeface="Arial" panose="020B0604020202020204" pitchFamily="34" charset="0"/>
                <a:ea typeface="Times New Roman" panose="02020603050405020304" pitchFamily="18" charset="0"/>
              </a:rPr>
              <a:t>discord.</a:t>
            </a:r>
            <a:endParaRPr lang="el-GR" dirty="0"/>
          </a:p>
        </p:txBody>
      </p:sp>
    </p:spTree>
    <p:extLst>
      <p:ext uri="{BB962C8B-B14F-4D97-AF65-F5344CB8AC3E}">
        <p14:creationId xmlns:p14="http://schemas.microsoft.com/office/powerpoint/2010/main" val="2023754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B45A6-F905-4050-A176-8538CB7768F3}"/>
              </a:ext>
            </a:extLst>
          </p:cNvPr>
          <p:cNvSpPr>
            <a:spLocks noGrp="1"/>
          </p:cNvSpPr>
          <p:nvPr>
            <p:ph type="title"/>
          </p:nvPr>
        </p:nvSpPr>
        <p:spPr>
          <a:xfrm>
            <a:off x="1451579" y="319315"/>
            <a:ext cx="9291215" cy="928914"/>
          </a:xfrm>
        </p:spPr>
        <p:txBody>
          <a:bodyPr/>
          <a:lstStyle/>
          <a:p>
            <a:r>
              <a:rPr lang="en-US" dirty="0"/>
              <a:t>To somecommands.py</a:t>
            </a:r>
            <a:endParaRPr lang="el-GR" dirty="0"/>
          </a:p>
        </p:txBody>
      </p:sp>
      <p:sp>
        <p:nvSpPr>
          <p:cNvPr id="3" name="Content Placeholder 2">
            <a:extLst>
              <a:ext uri="{FF2B5EF4-FFF2-40B4-BE49-F238E27FC236}">
                <a16:creationId xmlns:a16="http://schemas.microsoft.com/office/drawing/2014/main" id="{00234CAF-E212-4C4F-877A-1331346816A4}"/>
              </a:ext>
            </a:extLst>
          </p:cNvPr>
          <p:cNvSpPr>
            <a:spLocks noGrp="1"/>
          </p:cNvSpPr>
          <p:nvPr>
            <p:ph idx="1"/>
          </p:nvPr>
        </p:nvSpPr>
        <p:spPr>
          <a:xfrm>
            <a:off x="6386286" y="1669144"/>
            <a:ext cx="5457371" cy="3797202"/>
          </a:xfrm>
        </p:spPr>
        <p:txBody>
          <a:bodyPr/>
          <a:lstStyle/>
          <a:p>
            <a:pPr marL="0" indent="0">
              <a:buNone/>
            </a:pPr>
            <a:r>
              <a:rPr lang="el-GR" sz="1800" dirty="0">
                <a:effectLst/>
                <a:latin typeface="Arial" panose="020B0604020202020204" pitchFamily="34" charset="0"/>
                <a:ea typeface="Times New Roman" panose="02020603050405020304" pitchFamily="18" charset="0"/>
              </a:rPr>
              <a:t>Περιέχει όλες τις εντολές που μπορούν να χρησιμοποιούν σχεδόν όλοι οι χρήστες . Το θέμα του δεν είναι σοβαρό και συμπεριλαμβάνει εντολές που μπορούν να χρησιμοποιηθούν για διασκέδαση ή δεν μπορούν να ενταχθούν σε κάποια ειδική κατηγορία</a:t>
            </a:r>
            <a:r>
              <a:rPr lang="en-US" sz="1800" dirty="0">
                <a:effectLst/>
                <a:latin typeface="Arial" panose="020B0604020202020204" pitchFamily="34" charset="0"/>
                <a:ea typeface="Times New Roman" panose="02020603050405020304" pitchFamily="18" charset="0"/>
              </a:rPr>
              <a:t>.</a:t>
            </a:r>
            <a:endParaRPr lang="el-GR" dirty="0"/>
          </a:p>
        </p:txBody>
      </p:sp>
      <p:pic>
        <p:nvPicPr>
          <p:cNvPr id="4" name="Picture 3">
            <a:extLst>
              <a:ext uri="{FF2B5EF4-FFF2-40B4-BE49-F238E27FC236}">
                <a16:creationId xmlns:a16="http://schemas.microsoft.com/office/drawing/2014/main" id="{71C4652A-6CEE-4512-8D51-98D919A5D5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248229"/>
            <a:ext cx="6212114" cy="4804228"/>
          </a:xfrm>
          <a:prstGeom prst="rect">
            <a:avLst/>
          </a:prstGeom>
          <a:noFill/>
          <a:ln>
            <a:noFill/>
          </a:ln>
        </p:spPr>
      </p:pic>
    </p:spTree>
    <p:extLst>
      <p:ext uri="{BB962C8B-B14F-4D97-AF65-F5344CB8AC3E}">
        <p14:creationId xmlns:p14="http://schemas.microsoft.com/office/powerpoint/2010/main" val="746194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77BF-8BB2-4EC0-A4CB-1BDFC14D0847}"/>
              </a:ext>
            </a:extLst>
          </p:cNvPr>
          <p:cNvSpPr>
            <a:spLocks noGrp="1"/>
          </p:cNvSpPr>
          <p:nvPr>
            <p:ph type="title"/>
          </p:nvPr>
        </p:nvSpPr>
        <p:spPr/>
        <p:txBody>
          <a:bodyPr/>
          <a:lstStyle/>
          <a:p>
            <a:r>
              <a:rPr lang="el-GR" dirty="0"/>
              <a:t>Η </a:t>
            </a:r>
            <a:r>
              <a:rPr lang="en-US" dirty="0"/>
              <a:t>echo</a:t>
            </a:r>
            <a:endParaRPr lang="el-GR" dirty="0"/>
          </a:p>
        </p:txBody>
      </p:sp>
      <p:sp>
        <p:nvSpPr>
          <p:cNvPr id="3" name="Content Placeholder 2">
            <a:extLst>
              <a:ext uri="{FF2B5EF4-FFF2-40B4-BE49-F238E27FC236}">
                <a16:creationId xmlns:a16="http://schemas.microsoft.com/office/drawing/2014/main" id="{0604FB9A-EA3B-4F60-9B7F-BF7B4C8CC5C3}"/>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Αντιγράφει το μήνυμα του χρήστη και το στέλνει με τη βοήθεια του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ενώ διαγράφει το αρχικό μήνυμα. Μπορεί να χρησιμοποιηθεί και για ανακοινώσεις αλλά και για να μείνει κρυφή η ταυτότητα του αποστολέα του μηνύματος.</a:t>
            </a:r>
            <a:endParaRPr lang="el-GR" dirty="0"/>
          </a:p>
        </p:txBody>
      </p:sp>
    </p:spTree>
    <p:extLst>
      <p:ext uri="{BB962C8B-B14F-4D97-AF65-F5344CB8AC3E}">
        <p14:creationId xmlns:p14="http://schemas.microsoft.com/office/powerpoint/2010/main" val="1153167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531F-16A2-4322-9A2A-DA9D62E7E8C2}"/>
              </a:ext>
            </a:extLst>
          </p:cNvPr>
          <p:cNvSpPr>
            <a:spLocks noGrp="1"/>
          </p:cNvSpPr>
          <p:nvPr>
            <p:ph type="title"/>
          </p:nvPr>
        </p:nvSpPr>
        <p:spPr/>
        <p:txBody>
          <a:bodyPr/>
          <a:lstStyle/>
          <a:p>
            <a:r>
              <a:rPr lang="el-GR" dirty="0"/>
              <a:t>Η </a:t>
            </a:r>
            <a:r>
              <a:rPr lang="en-US" dirty="0" err="1"/>
              <a:t>Calculateage</a:t>
            </a:r>
            <a:endParaRPr lang="el-GR" dirty="0"/>
          </a:p>
        </p:txBody>
      </p:sp>
      <p:sp>
        <p:nvSpPr>
          <p:cNvPr id="3" name="Content Placeholder 2">
            <a:extLst>
              <a:ext uri="{FF2B5EF4-FFF2-40B4-BE49-F238E27FC236}">
                <a16:creationId xmlns:a16="http://schemas.microsoft.com/office/drawing/2014/main" id="{C82ACB91-0982-4D91-B243-9027C2ED8FD8}"/>
              </a:ext>
            </a:extLst>
          </p:cNvPr>
          <p:cNvSpPr>
            <a:spLocks noGrp="1"/>
          </p:cNvSpPr>
          <p:nvPr>
            <p:ph idx="1"/>
          </p:nvPr>
        </p:nvSpPr>
        <p:spPr>
          <a:xfrm>
            <a:off x="2452914" y="2237370"/>
            <a:ext cx="8289880" cy="636459"/>
          </a:xfrm>
        </p:spPr>
        <p:txBody>
          <a:bodyPr/>
          <a:lstStyle/>
          <a:p>
            <a:pPr marL="0" indent="0">
              <a:buNone/>
            </a:pPr>
            <a:r>
              <a:rPr lang="el-GR" sz="1800" dirty="0">
                <a:effectLst/>
                <a:latin typeface="Arial" panose="020B0604020202020204" pitchFamily="34" charset="0"/>
                <a:ea typeface="Times New Roman" panose="02020603050405020304" pitchFamily="18" charset="0"/>
              </a:rPr>
              <a:t>Υπολογιζει την ηλικία του χρήστη σε ημερες μήνες και χρόνια.</a:t>
            </a:r>
            <a:endParaRPr lang="el-GR" dirty="0"/>
          </a:p>
        </p:txBody>
      </p:sp>
      <p:pic>
        <p:nvPicPr>
          <p:cNvPr id="5" name="Picture 4">
            <a:extLst>
              <a:ext uri="{FF2B5EF4-FFF2-40B4-BE49-F238E27FC236}">
                <a16:creationId xmlns:a16="http://schemas.microsoft.com/office/drawing/2014/main" id="{2BA7B339-7114-42D4-B29C-686E6C82A477}"/>
              </a:ext>
            </a:extLst>
          </p:cNvPr>
          <p:cNvPicPr>
            <a:picLocks noChangeAspect="1"/>
          </p:cNvPicPr>
          <p:nvPr/>
        </p:nvPicPr>
        <p:blipFill>
          <a:blip r:embed="rId2"/>
          <a:stretch>
            <a:fillRect/>
          </a:stretch>
        </p:blipFill>
        <p:spPr>
          <a:xfrm>
            <a:off x="3292928" y="2822128"/>
            <a:ext cx="5372100" cy="3228975"/>
          </a:xfrm>
          <a:prstGeom prst="rect">
            <a:avLst/>
          </a:prstGeom>
        </p:spPr>
      </p:pic>
    </p:spTree>
    <p:extLst>
      <p:ext uri="{BB962C8B-B14F-4D97-AF65-F5344CB8AC3E}">
        <p14:creationId xmlns:p14="http://schemas.microsoft.com/office/powerpoint/2010/main" val="2632572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8EAF-B96A-49DF-9D23-1E4A5755B9A3}"/>
              </a:ext>
            </a:extLst>
          </p:cNvPr>
          <p:cNvSpPr>
            <a:spLocks noGrp="1"/>
          </p:cNvSpPr>
          <p:nvPr>
            <p:ph type="title"/>
          </p:nvPr>
        </p:nvSpPr>
        <p:spPr>
          <a:xfrm>
            <a:off x="1285324" y="526656"/>
            <a:ext cx="9291215" cy="1049235"/>
          </a:xfrm>
        </p:spPr>
        <p:txBody>
          <a:bodyPr/>
          <a:lstStyle/>
          <a:p>
            <a:r>
              <a:rPr lang="en-US" dirty="0"/>
              <a:t>H clock </a:t>
            </a:r>
            <a:endParaRPr lang="el-GR" dirty="0"/>
          </a:p>
        </p:txBody>
      </p:sp>
      <p:sp>
        <p:nvSpPr>
          <p:cNvPr id="4" name="Rectangle 1">
            <a:extLst>
              <a:ext uri="{FF2B5EF4-FFF2-40B4-BE49-F238E27FC236}">
                <a16:creationId xmlns:a16="http://schemas.microsoft.com/office/drawing/2014/main" id="{7BF4F4F1-3ECF-4345-BF28-96D0CD48F313}"/>
              </a:ext>
            </a:extLst>
          </p:cNvPr>
          <p:cNvSpPr>
            <a:spLocks noGrp="1" noChangeArrowheads="1"/>
          </p:cNvSpPr>
          <p:nvPr>
            <p:ph idx="1"/>
          </p:nvPr>
        </p:nvSpPr>
        <p:spPr bwMode="auto">
          <a:xfrm>
            <a:off x="440677" y="1895977"/>
            <a:ext cx="6618286"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l-GR" sz="1800" dirty="0">
                <a:effectLst/>
                <a:latin typeface="Arial" panose="020B0604020202020204" pitchFamily="34" charset="0"/>
                <a:ea typeface="Times New Roman" panose="02020603050405020304" pitchFamily="18" charset="0"/>
              </a:rPr>
              <a:t>Δείχνει  ημερομηνία και ώρα</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Αν δοθεί αριθμός ως πρώτο όρισμα δείχνει την ώρα ζωντανά για τον αριθμό που δόθηκε σε δευτερόλεπτα.</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Τα δευτερόλεπτα θα πρέπει να είναι μεταξύ 0 και 3650 (περίπου μία ώρα) .</a:t>
            </a:r>
            <a:endParaRPr kumimoji="0" lang="el-GR" altLang="el-GR"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EE2D7EE-9E3B-485C-9C17-CFFD6E7C54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35636" y="2173839"/>
            <a:ext cx="3853519" cy="1752600"/>
          </a:xfrm>
          <a:prstGeom prst="rect">
            <a:avLst/>
          </a:prstGeom>
          <a:noFill/>
          <a:ln>
            <a:noFill/>
          </a:ln>
        </p:spPr>
      </p:pic>
      <p:pic>
        <p:nvPicPr>
          <p:cNvPr id="9" name="Picture 8">
            <a:extLst>
              <a:ext uri="{FF2B5EF4-FFF2-40B4-BE49-F238E27FC236}">
                <a16:creationId xmlns:a16="http://schemas.microsoft.com/office/drawing/2014/main" id="{17C9A067-A040-40FB-914F-EB7239E3B1E5}"/>
              </a:ext>
            </a:extLst>
          </p:cNvPr>
          <p:cNvPicPr>
            <a:picLocks noChangeAspect="1"/>
          </p:cNvPicPr>
          <p:nvPr/>
        </p:nvPicPr>
        <p:blipFill>
          <a:blip r:embed="rId3"/>
          <a:stretch>
            <a:fillRect/>
          </a:stretch>
        </p:blipFill>
        <p:spPr>
          <a:xfrm>
            <a:off x="8283801" y="4246525"/>
            <a:ext cx="3171825" cy="1752600"/>
          </a:xfrm>
          <a:prstGeom prst="rect">
            <a:avLst/>
          </a:prstGeom>
        </p:spPr>
      </p:pic>
      <p:pic>
        <p:nvPicPr>
          <p:cNvPr id="13" name="Picture 12">
            <a:extLst>
              <a:ext uri="{FF2B5EF4-FFF2-40B4-BE49-F238E27FC236}">
                <a16:creationId xmlns:a16="http://schemas.microsoft.com/office/drawing/2014/main" id="{B564CF4A-19F1-4BA9-999B-02CB0289B0E7}"/>
              </a:ext>
            </a:extLst>
          </p:cNvPr>
          <p:cNvPicPr>
            <a:picLocks noChangeAspect="1"/>
          </p:cNvPicPr>
          <p:nvPr/>
        </p:nvPicPr>
        <p:blipFill>
          <a:blip r:embed="rId4"/>
          <a:stretch>
            <a:fillRect/>
          </a:stretch>
        </p:blipFill>
        <p:spPr>
          <a:xfrm>
            <a:off x="440677" y="3287192"/>
            <a:ext cx="7387167" cy="2504007"/>
          </a:xfrm>
          <a:prstGeom prst="rect">
            <a:avLst/>
          </a:prstGeom>
        </p:spPr>
      </p:pic>
    </p:spTree>
    <p:extLst>
      <p:ext uri="{BB962C8B-B14F-4D97-AF65-F5344CB8AC3E}">
        <p14:creationId xmlns:p14="http://schemas.microsoft.com/office/powerpoint/2010/main" val="2809553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4101-A012-4E41-8944-2F9417A9F95E}"/>
              </a:ext>
            </a:extLst>
          </p:cNvPr>
          <p:cNvSpPr>
            <a:spLocks noGrp="1"/>
          </p:cNvSpPr>
          <p:nvPr>
            <p:ph type="title"/>
          </p:nvPr>
        </p:nvSpPr>
        <p:spPr>
          <a:xfrm>
            <a:off x="1451579" y="595087"/>
            <a:ext cx="9291215" cy="1050021"/>
          </a:xfrm>
        </p:spPr>
        <p:txBody>
          <a:bodyPr/>
          <a:lstStyle/>
          <a:p>
            <a:r>
              <a:rPr lang="el-GR" dirty="0"/>
              <a:t>Η </a:t>
            </a:r>
            <a:r>
              <a:rPr lang="en-US" dirty="0"/>
              <a:t>Countdown</a:t>
            </a:r>
            <a:endParaRPr lang="el-GR" dirty="0"/>
          </a:p>
        </p:txBody>
      </p:sp>
      <p:sp>
        <p:nvSpPr>
          <p:cNvPr id="3" name="Content Placeholder 2">
            <a:extLst>
              <a:ext uri="{FF2B5EF4-FFF2-40B4-BE49-F238E27FC236}">
                <a16:creationId xmlns:a16="http://schemas.microsoft.com/office/drawing/2014/main" id="{7B3C1885-52B9-4424-83A5-3EBF20A817DC}"/>
              </a:ext>
            </a:extLst>
          </p:cNvPr>
          <p:cNvSpPr>
            <a:spLocks noGrp="1"/>
          </p:cNvSpPr>
          <p:nvPr>
            <p:ph idx="1"/>
          </p:nvPr>
        </p:nvSpPr>
        <p:spPr>
          <a:xfrm>
            <a:off x="1450392" y="1645108"/>
            <a:ext cx="9291215" cy="3450613"/>
          </a:xfrm>
        </p:spPr>
        <p:txBody>
          <a:bodyPr/>
          <a:lstStyle/>
          <a:p>
            <a:pPr marL="0" indent="0">
              <a:buNone/>
            </a:pP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Ξεκινά ένα χρονόμετρο και ανανεώνει το μήνυμα που έχει στείλει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ανα </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δευτερόλεπτο</a:t>
            </a:r>
            <a:r>
              <a:rPr lang="en-US" sz="1800" dirty="0">
                <a:effectLst/>
                <a:latin typeface="Arial" panose="020B0604020202020204" pitchFamily="34" charset="0"/>
                <a:ea typeface="Times New Roman" panose="02020603050405020304" pitchFamily="18" charset="0"/>
              </a:rPr>
              <a:t>.</a:t>
            </a:r>
          </a:p>
          <a:p>
            <a:pPr marL="0" indent="0">
              <a:buNone/>
            </a:pPr>
            <a:endParaRPr lang="el-GR" dirty="0"/>
          </a:p>
        </p:txBody>
      </p:sp>
      <p:pic>
        <p:nvPicPr>
          <p:cNvPr id="5" name="Picture 4">
            <a:extLst>
              <a:ext uri="{FF2B5EF4-FFF2-40B4-BE49-F238E27FC236}">
                <a16:creationId xmlns:a16="http://schemas.microsoft.com/office/drawing/2014/main" id="{0C6BB478-3F52-4F3F-AF43-4CF9BDBE9D3F}"/>
              </a:ext>
            </a:extLst>
          </p:cNvPr>
          <p:cNvPicPr>
            <a:picLocks noChangeAspect="1"/>
          </p:cNvPicPr>
          <p:nvPr/>
        </p:nvPicPr>
        <p:blipFill>
          <a:blip r:embed="rId2"/>
          <a:stretch>
            <a:fillRect/>
          </a:stretch>
        </p:blipFill>
        <p:spPr>
          <a:xfrm>
            <a:off x="3662341" y="2695129"/>
            <a:ext cx="5402489" cy="3141931"/>
          </a:xfrm>
          <a:prstGeom prst="rect">
            <a:avLst/>
          </a:prstGeom>
        </p:spPr>
      </p:pic>
    </p:spTree>
    <p:extLst>
      <p:ext uri="{BB962C8B-B14F-4D97-AF65-F5344CB8AC3E}">
        <p14:creationId xmlns:p14="http://schemas.microsoft.com/office/powerpoint/2010/main" val="59397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79B43-55B4-4E8D-A75A-F349FB1A38C4}"/>
              </a:ext>
            </a:extLst>
          </p:cNvPr>
          <p:cNvSpPr>
            <a:spLocks noGrp="1"/>
          </p:cNvSpPr>
          <p:nvPr>
            <p:ph type="title"/>
          </p:nvPr>
        </p:nvSpPr>
        <p:spPr>
          <a:xfrm>
            <a:off x="1146779" y="342420"/>
            <a:ext cx="9291215" cy="1049235"/>
          </a:xfrm>
        </p:spPr>
        <p:txBody>
          <a:bodyPr/>
          <a:lstStyle/>
          <a:p>
            <a:r>
              <a:rPr lang="el-GR" dirty="0"/>
              <a:t>Η</a:t>
            </a:r>
            <a:r>
              <a:rPr lang="en-US" dirty="0"/>
              <a:t> </a:t>
            </a:r>
            <a:r>
              <a:rPr lang="en-US" dirty="0" err="1"/>
              <a:t>Hungergames</a:t>
            </a:r>
            <a:endParaRPr lang="el-GR" dirty="0"/>
          </a:p>
        </p:txBody>
      </p:sp>
      <p:sp>
        <p:nvSpPr>
          <p:cNvPr id="3" name="Content Placeholder 2">
            <a:extLst>
              <a:ext uri="{FF2B5EF4-FFF2-40B4-BE49-F238E27FC236}">
                <a16:creationId xmlns:a16="http://schemas.microsoft.com/office/drawing/2014/main" id="{E4E7804F-6DF3-4115-A16F-56E6528CDED0}"/>
              </a:ext>
            </a:extLst>
          </p:cNvPr>
          <p:cNvSpPr>
            <a:spLocks noGrp="1"/>
          </p:cNvSpPr>
          <p:nvPr>
            <p:ph idx="1"/>
          </p:nvPr>
        </p:nvSpPr>
        <p:spPr>
          <a:xfrm>
            <a:off x="5412509" y="2015732"/>
            <a:ext cx="5330285" cy="3450613"/>
          </a:xfrm>
        </p:spPr>
        <p:txBody>
          <a:bodyPr/>
          <a:lstStyle/>
          <a:p>
            <a:pPr marL="0" indent="0">
              <a:buNone/>
            </a:pPr>
            <a:r>
              <a:rPr lang="el-GR" sz="1800" dirty="0">
                <a:effectLst/>
                <a:latin typeface="Arial" panose="020B0604020202020204" pitchFamily="34" charset="0"/>
                <a:ea typeface="Times New Roman" panose="02020603050405020304" pitchFamily="18" charset="0"/>
              </a:rPr>
              <a:t>Μια εντολή που χρησιμοποιείται στη περίτπωση των </a:t>
            </a:r>
            <a:r>
              <a:rPr lang="en-US" sz="1800" dirty="0">
                <a:effectLst/>
                <a:latin typeface="Arial" panose="020B0604020202020204" pitchFamily="34" charset="0"/>
                <a:ea typeface="Times New Roman" panose="02020603050405020304" pitchFamily="18" charset="0"/>
              </a:rPr>
              <a:t>giveaways</a:t>
            </a:r>
            <a:r>
              <a:rPr lang="el-GR" sz="1800" dirty="0">
                <a:effectLst/>
                <a:latin typeface="Arial" panose="020B0604020202020204" pitchFamily="34" charset="0"/>
                <a:ea typeface="Times New Roman" panose="02020603050405020304" pitchFamily="18" charset="0"/>
              </a:rPr>
              <a:t> . Οι χρήστες συμμετέχουν σε ένα αρχικό μήνυμα κάνοντας ριάκτ. Πατώντας δηλαδή την υποφαινόμενη ‘αντίδραση’ που το μήνυμα δημιουργεί . Έπειτα κληρώνονται όλοι μαζί για κάποιο δώρο . Αυτός που καλεί την εντολή θα πρέπει να παρέχει ως όρισμα τα δευτερόλεπτα που κρατάει η κλήρωση και τον αριθμό των νικητών</a:t>
            </a:r>
            <a:r>
              <a:rPr lang="en-US" sz="1800" dirty="0">
                <a:effectLst/>
                <a:latin typeface="Arial" panose="020B0604020202020204" pitchFamily="34" charset="0"/>
                <a:ea typeface="Times New Roman" panose="02020603050405020304" pitchFamily="18" charset="0"/>
              </a:rPr>
              <a:t>.</a:t>
            </a:r>
            <a:endParaRPr lang="el-GR" dirty="0"/>
          </a:p>
        </p:txBody>
      </p:sp>
      <p:pic>
        <p:nvPicPr>
          <p:cNvPr id="5" name="Picture 4">
            <a:extLst>
              <a:ext uri="{FF2B5EF4-FFF2-40B4-BE49-F238E27FC236}">
                <a16:creationId xmlns:a16="http://schemas.microsoft.com/office/drawing/2014/main" id="{D9BFAD79-6E9C-489F-92B2-5DBACB45BD65}"/>
              </a:ext>
            </a:extLst>
          </p:cNvPr>
          <p:cNvPicPr>
            <a:picLocks noChangeAspect="1"/>
          </p:cNvPicPr>
          <p:nvPr/>
        </p:nvPicPr>
        <p:blipFill>
          <a:blip r:embed="rId2"/>
          <a:stretch>
            <a:fillRect/>
          </a:stretch>
        </p:blipFill>
        <p:spPr>
          <a:xfrm>
            <a:off x="318366" y="1624356"/>
            <a:ext cx="4591050" cy="4429125"/>
          </a:xfrm>
          <a:prstGeom prst="rect">
            <a:avLst/>
          </a:prstGeom>
        </p:spPr>
      </p:pic>
    </p:spTree>
    <p:extLst>
      <p:ext uri="{BB962C8B-B14F-4D97-AF65-F5344CB8AC3E}">
        <p14:creationId xmlns:p14="http://schemas.microsoft.com/office/powerpoint/2010/main" val="411940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EA63-CF8A-4653-93E8-3E894FC27D86}"/>
              </a:ext>
            </a:extLst>
          </p:cNvPr>
          <p:cNvSpPr>
            <a:spLocks noGrp="1"/>
          </p:cNvSpPr>
          <p:nvPr>
            <p:ph type="title"/>
          </p:nvPr>
        </p:nvSpPr>
        <p:spPr>
          <a:xfrm>
            <a:off x="1451579" y="288759"/>
            <a:ext cx="9291215" cy="1102896"/>
          </a:xfrm>
        </p:spPr>
        <p:txBody>
          <a:bodyPr/>
          <a:lstStyle/>
          <a:p>
            <a:r>
              <a:rPr lang="el-GR" dirty="0"/>
              <a:t>Η Αναπτυξη του ανα τα ετη (2/2)</a:t>
            </a:r>
          </a:p>
        </p:txBody>
      </p:sp>
      <p:sp>
        <p:nvSpPr>
          <p:cNvPr id="6" name="Content Placeholder 5">
            <a:extLst>
              <a:ext uri="{FF2B5EF4-FFF2-40B4-BE49-F238E27FC236}">
                <a16:creationId xmlns:a16="http://schemas.microsoft.com/office/drawing/2014/main" id="{8B9FE578-A26B-4780-8EC3-5EE63CE2736F}"/>
              </a:ext>
            </a:extLst>
          </p:cNvPr>
          <p:cNvSpPr>
            <a:spLocks noGrp="1"/>
          </p:cNvSpPr>
          <p:nvPr>
            <p:ph idx="1"/>
          </p:nvPr>
        </p:nvSpPr>
        <p:spPr/>
        <p:txBody>
          <a:bodyPr/>
          <a:lstStyle/>
          <a:p>
            <a:endParaRPr lang="el-GR"/>
          </a:p>
        </p:txBody>
      </p:sp>
      <p:pic>
        <p:nvPicPr>
          <p:cNvPr id="7" name="Picture 6">
            <a:extLst>
              <a:ext uri="{FF2B5EF4-FFF2-40B4-BE49-F238E27FC236}">
                <a16:creationId xmlns:a16="http://schemas.microsoft.com/office/drawing/2014/main" id="{919EF56D-B973-4FD9-A8E7-82A41D8D07B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3779" y="1418250"/>
            <a:ext cx="3767615" cy="4553151"/>
          </a:xfrm>
          <a:prstGeom prst="rect">
            <a:avLst/>
          </a:prstGeom>
          <a:noFill/>
          <a:ln>
            <a:noFill/>
          </a:ln>
        </p:spPr>
      </p:pic>
      <p:pic>
        <p:nvPicPr>
          <p:cNvPr id="8" name="Picture 7">
            <a:extLst>
              <a:ext uri="{FF2B5EF4-FFF2-40B4-BE49-F238E27FC236}">
                <a16:creationId xmlns:a16="http://schemas.microsoft.com/office/drawing/2014/main" id="{A4A7E3CB-D223-4EFB-A171-FF46E782F0D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30637" y="1441355"/>
            <a:ext cx="4485238" cy="4506939"/>
          </a:xfrm>
          <a:prstGeom prst="rect">
            <a:avLst/>
          </a:prstGeom>
          <a:noFill/>
          <a:ln>
            <a:noFill/>
          </a:ln>
        </p:spPr>
      </p:pic>
    </p:spTree>
    <p:extLst>
      <p:ext uri="{BB962C8B-B14F-4D97-AF65-F5344CB8AC3E}">
        <p14:creationId xmlns:p14="http://schemas.microsoft.com/office/powerpoint/2010/main" val="2379302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B332-A060-4F3F-BB24-CD7F8415A5A1}"/>
              </a:ext>
            </a:extLst>
          </p:cNvPr>
          <p:cNvSpPr>
            <a:spLocks noGrp="1"/>
          </p:cNvSpPr>
          <p:nvPr>
            <p:ph type="title"/>
          </p:nvPr>
        </p:nvSpPr>
        <p:spPr>
          <a:xfrm>
            <a:off x="7248939" y="1"/>
            <a:ext cx="4943061" cy="1099929"/>
          </a:xfrm>
        </p:spPr>
        <p:txBody>
          <a:bodyPr/>
          <a:lstStyle/>
          <a:p>
            <a:r>
              <a:rPr lang="el-GR" dirty="0"/>
              <a:t>Το</a:t>
            </a:r>
            <a:r>
              <a:rPr lang="en-US" dirty="0"/>
              <a:t> utility.py</a:t>
            </a:r>
            <a:endParaRPr lang="el-GR" dirty="0"/>
          </a:p>
        </p:txBody>
      </p:sp>
      <p:sp>
        <p:nvSpPr>
          <p:cNvPr id="3" name="Content Placeholder 2">
            <a:extLst>
              <a:ext uri="{FF2B5EF4-FFF2-40B4-BE49-F238E27FC236}">
                <a16:creationId xmlns:a16="http://schemas.microsoft.com/office/drawing/2014/main" id="{43C56B3C-A78F-4FEF-8014-21CD1EB2BEEF}"/>
              </a:ext>
            </a:extLst>
          </p:cNvPr>
          <p:cNvSpPr>
            <a:spLocks noGrp="1"/>
          </p:cNvSpPr>
          <p:nvPr>
            <p:ph idx="1"/>
          </p:nvPr>
        </p:nvSpPr>
        <p:spPr>
          <a:xfrm>
            <a:off x="7513983" y="1099930"/>
            <a:ext cx="4678017" cy="5062331"/>
          </a:xfrm>
        </p:spPr>
        <p:txBody>
          <a:bodyPr/>
          <a:lstStyle/>
          <a:p>
            <a:pPr marL="0" indent="0">
              <a:buNone/>
            </a:pPr>
            <a:endParaRPr lang="el-GR" dirty="0"/>
          </a:p>
          <a:p>
            <a:pPr marL="0" indent="0">
              <a:buNone/>
            </a:pPr>
            <a:r>
              <a:rPr lang="el-GR" dirty="0"/>
              <a:t>Περιλαμβάνει βοηθητικές εντολές ή εντολές που μπορεί να χρησιμεύουν κάπου το χρήστη και είναι γενικού σκοπού.</a:t>
            </a:r>
          </a:p>
        </p:txBody>
      </p:sp>
      <p:pic>
        <p:nvPicPr>
          <p:cNvPr id="4" name="Picture 3">
            <a:extLst>
              <a:ext uri="{FF2B5EF4-FFF2-40B4-BE49-F238E27FC236}">
                <a16:creationId xmlns:a16="http://schemas.microsoft.com/office/drawing/2014/main" id="{68CF9EB8-5FB8-40A4-8044-4EBADF0C297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248939" cy="6162261"/>
          </a:xfrm>
          <a:prstGeom prst="rect">
            <a:avLst/>
          </a:prstGeom>
          <a:noFill/>
          <a:ln>
            <a:noFill/>
          </a:ln>
        </p:spPr>
      </p:pic>
    </p:spTree>
    <p:extLst>
      <p:ext uri="{BB962C8B-B14F-4D97-AF65-F5344CB8AC3E}">
        <p14:creationId xmlns:p14="http://schemas.microsoft.com/office/powerpoint/2010/main" val="2208270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2094C-F81B-43C0-991A-03C758D1ABD0}"/>
              </a:ext>
            </a:extLst>
          </p:cNvPr>
          <p:cNvSpPr>
            <a:spLocks noGrp="1"/>
          </p:cNvSpPr>
          <p:nvPr>
            <p:ph type="title"/>
          </p:nvPr>
        </p:nvSpPr>
        <p:spPr/>
        <p:txBody>
          <a:bodyPr/>
          <a:lstStyle/>
          <a:p>
            <a:r>
              <a:rPr lang="el-GR" dirty="0"/>
              <a:t>Η </a:t>
            </a:r>
            <a:r>
              <a:rPr lang="en-US" dirty="0" err="1"/>
              <a:t>Sendmail</a:t>
            </a:r>
            <a:endParaRPr lang="el-GR" dirty="0"/>
          </a:p>
        </p:txBody>
      </p:sp>
      <p:sp>
        <p:nvSpPr>
          <p:cNvPr id="3" name="Content Placeholder 2">
            <a:extLst>
              <a:ext uri="{FF2B5EF4-FFF2-40B4-BE49-F238E27FC236}">
                <a16:creationId xmlns:a16="http://schemas.microsoft.com/office/drawing/2014/main" id="{C557DF7D-5F90-4FC1-8B50-FEB447A8CE52}"/>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Σκοπό έχει την αποστολή ηλεκτρονικού μηνύματος. </a:t>
            </a:r>
            <a:r>
              <a:rPr lang="en-US" sz="1800" dirty="0">
                <a:effectLst/>
                <a:latin typeface="Arial" panose="020B0604020202020204" pitchFamily="34" charset="0"/>
                <a:ea typeface="Times New Roman" panose="02020603050405020304" pitchFamily="18" charset="0"/>
              </a:rPr>
              <a:t>O </a:t>
            </a:r>
            <a:r>
              <a:rPr lang="el-GR" sz="1800" dirty="0">
                <a:effectLst/>
                <a:latin typeface="Arial" panose="020B0604020202020204" pitchFamily="34" charset="0"/>
                <a:ea typeface="Times New Roman" panose="02020603050405020304" pitchFamily="18" charset="0"/>
              </a:rPr>
              <a:t>χρήστης καλείται να απαντήσει σε ερωτήσεις του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ωστε να προσδιοριστεί το θέμα , το κυρίως μήνυμα και ο παραλήπτης</a:t>
            </a:r>
            <a:r>
              <a:rPr lang="en-US" sz="1800" dirty="0">
                <a:effectLst/>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2423122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0603-CAD5-4DC1-BE79-46761AB04EE6}"/>
              </a:ext>
            </a:extLst>
          </p:cNvPr>
          <p:cNvSpPr>
            <a:spLocks noGrp="1"/>
          </p:cNvSpPr>
          <p:nvPr>
            <p:ph type="title"/>
          </p:nvPr>
        </p:nvSpPr>
        <p:spPr/>
        <p:txBody>
          <a:bodyPr/>
          <a:lstStyle/>
          <a:p>
            <a:r>
              <a:rPr lang="el-GR" dirty="0"/>
              <a:t>Η </a:t>
            </a:r>
            <a:r>
              <a:rPr lang="en-US" dirty="0"/>
              <a:t>Help (1/3)</a:t>
            </a:r>
            <a:endParaRPr lang="el-GR" dirty="0"/>
          </a:p>
        </p:txBody>
      </p:sp>
      <p:sp>
        <p:nvSpPr>
          <p:cNvPr id="3" name="Content Placeholder 2">
            <a:extLst>
              <a:ext uri="{FF2B5EF4-FFF2-40B4-BE49-F238E27FC236}">
                <a16:creationId xmlns:a16="http://schemas.microsoft.com/office/drawing/2014/main" id="{467B9B21-7E60-41D3-A88D-032E6C13DD3A}"/>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Μπορεί να τη χρησιμοποιήσει ένας χρήστης για να μάθει πως μπορεί να πλοηγηθεί χρησιμοποιώντας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Πρόκειται ουσιαστικά για ένα σύντομο εγχειρίδιο χρήσης που βοηθά το χρήστη να κατανοήσει καλύτερα τις λειτουργίες του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.Έχει και άλλα ψευδώνυμα όπως ‘</a:t>
            </a:r>
            <a:r>
              <a:rPr lang="en-US" sz="1800" dirty="0">
                <a:effectLst/>
                <a:latin typeface="Arial" panose="020B0604020202020204" pitchFamily="34" charset="0"/>
                <a:ea typeface="Times New Roman" panose="02020603050405020304" pitchFamily="18" charset="0"/>
              </a:rPr>
              <a:t>hint</a:t>
            </a:r>
            <a:r>
              <a:rPr lang="el-GR" sz="1800" dirty="0">
                <a:effectLst/>
                <a:latin typeface="Arial" panose="020B0604020202020204" pitchFamily="34" charset="0"/>
                <a:ea typeface="Times New Roman" panose="02020603050405020304" pitchFamily="18" charset="0"/>
              </a:rPr>
              <a:t>’ ή ‘βοήθεια’ οπότε ακόμα και αν ο χρήστης ξεχαστεί πως μπορεί να ενεργοποιηθεί αυτή η εντολή απλώς πληκτρολογεί την πρώτη λέξη που του έρχεται στο κεφάλι. Η εντολή αυτή θα πρέπει να μην είναι δύσκολο κάποιος να τη βρει ή να τη χρησιμοποιήσει.Γι αυτό και στο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έχουν συμπερηληφθεί αρκετά συνώνυμα της λέξης ‘</a:t>
            </a:r>
            <a:r>
              <a:rPr lang="en-US" sz="1800" dirty="0">
                <a:effectLst/>
                <a:latin typeface="Arial" panose="020B0604020202020204" pitchFamily="34" charset="0"/>
                <a:ea typeface="Times New Roman" panose="02020603050405020304" pitchFamily="18" charset="0"/>
              </a:rPr>
              <a:t>help</a:t>
            </a:r>
            <a:r>
              <a:rPr lang="el-GR" sz="1800" dirty="0">
                <a:effectLst/>
                <a:latin typeface="Arial" panose="020B0604020202020204" pitchFamily="34" charset="0"/>
                <a:ea typeface="Times New Roman" panose="02020603050405020304" pitchFamily="18" charset="0"/>
              </a:rPr>
              <a:t>’. Όπως προαναφέρθηκε , η εντολή αυτή για να λειτουργήσει θα πρέπει να αφαιρεθεί πρώτα η </a:t>
            </a:r>
            <a:r>
              <a:rPr lang="en-US" sz="1800" dirty="0">
                <a:effectLst/>
                <a:latin typeface="Arial" panose="020B0604020202020204" pitchFamily="34" charset="0"/>
                <a:ea typeface="Times New Roman" panose="02020603050405020304" pitchFamily="18" charset="0"/>
              </a:rPr>
              <a:t>default </a:t>
            </a:r>
            <a:r>
              <a:rPr lang="el-GR" sz="1800" dirty="0">
                <a:effectLst/>
                <a:latin typeface="Arial" panose="020B0604020202020204" pitchFamily="34" charset="0"/>
                <a:ea typeface="Times New Roman" panose="02020603050405020304" pitchFamily="18" charset="0"/>
              </a:rPr>
              <a:t>εντολή </a:t>
            </a:r>
            <a:r>
              <a:rPr lang="en-US" sz="1800" dirty="0">
                <a:effectLst/>
                <a:latin typeface="Arial" panose="020B0604020202020204" pitchFamily="34" charset="0"/>
                <a:ea typeface="Times New Roman" panose="02020603050405020304" pitchFamily="18" charset="0"/>
              </a:rPr>
              <a:t>help </a:t>
            </a:r>
            <a:r>
              <a:rPr lang="el-GR" sz="1800" dirty="0">
                <a:effectLst/>
                <a:latin typeface="Arial" panose="020B0604020202020204" pitchFamily="34" charset="0"/>
                <a:ea typeface="Times New Roman" panose="02020603050405020304" pitchFamily="18" charset="0"/>
              </a:rPr>
              <a:t>που προσφέρεται σε κάθε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.Αυτό στο κώδικα έχει συμπερηληφθεί στο κατασκευαστή του γραναζιού </a:t>
            </a:r>
            <a:r>
              <a:rPr lang="en-US" sz="1800" dirty="0" err="1">
                <a:effectLst/>
                <a:latin typeface="Arial" panose="020B0604020202020204" pitchFamily="34" charset="0"/>
                <a:ea typeface="Times New Roman" panose="02020603050405020304" pitchFamily="18" charset="0"/>
              </a:rPr>
              <a:t>databasesetup</a:t>
            </a:r>
            <a:r>
              <a:rPr lang="en-US" sz="1800" dirty="0">
                <a:effectLst/>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558410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7609-0E3F-4F17-9842-C87C9D115684}"/>
              </a:ext>
            </a:extLst>
          </p:cNvPr>
          <p:cNvSpPr>
            <a:spLocks noGrp="1"/>
          </p:cNvSpPr>
          <p:nvPr>
            <p:ph type="title"/>
          </p:nvPr>
        </p:nvSpPr>
        <p:spPr>
          <a:xfrm>
            <a:off x="7659757" y="357809"/>
            <a:ext cx="3697356" cy="1152939"/>
          </a:xfrm>
        </p:spPr>
        <p:txBody>
          <a:bodyPr>
            <a:normAutofit/>
          </a:bodyPr>
          <a:lstStyle/>
          <a:p>
            <a:r>
              <a:rPr lang="el-GR" dirty="0"/>
              <a:t>Η </a:t>
            </a:r>
            <a:r>
              <a:rPr lang="en-US" dirty="0"/>
              <a:t>Help (2/3)</a:t>
            </a:r>
            <a:endParaRPr lang="el-GR" dirty="0"/>
          </a:p>
        </p:txBody>
      </p:sp>
      <p:sp>
        <p:nvSpPr>
          <p:cNvPr id="3" name="Content Placeholder 2">
            <a:extLst>
              <a:ext uri="{FF2B5EF4-FFF2-40B4-BE49-F238E27FC236}">
                <a16:creationId xmlns:a16="http://schemas.microsoft.com/office/drawing/2014/main" id="{CECAAFBF-7108-408C-B2CD-0EB859A1C9EA}"/>
              </a:ext>
            </a:extLst>
          </p:cNvPr>
          <p:cNvSpPr>
            <a:spLocks noGrp="1"/>
          </p:cNvSpPr>
          <p:nvPr>
            <p:ph idx="1"/>
          </p:nvPr>
        </p:nvSpPr>
        <p:spPr>
          <a:xfrm>
            <a:off x="7659757" y="2015732"/>
            <a:ext cx="4161182" cy="3450613"/>
          </a:xfrm>
        </p:spPr>
        <p:txBody>
          <a:bodyPr>
            <a:normAutofit lnSpcReduction="10000"/>
          </a:bodyPr>
          <a:lstStyle/>
          <a:p>
            <a:pPr marL="0" indent="0">
              <a:buNone/>
            </a:pPr>
            <a:r>
              <a:rPr lang="el-GR" sz="1800" dirty="0">
                <a:solidFill>
                  <a:srgbClr val="4472C4"/>
                </a:solidFill>
                <a:effectLst/>
                <a:latin typeface="Arial" panose="020B0604020202020204" pitchFamily="34" charset="0"/>
                <a:ea typeface="Times New Roman" panose="02020603050405020304" pitchFamily="18" charset="0"/>
              </a:rPr>
              <a:t>Συγκεκριμένα για τη χρήση της </a:t>
            </a:r>
            <a:r>
              <a:rPr lang="en-US" sz="1800" dirty="0">
                <a:solidFill>
                  <a:srgbClr val="4472C4"/>
                </a:solidFill>
                <a:effectLst/>
                <a:latin typeface="Arial" panose="020B0604020202020204" pitchFamily="34" charset="0"/>
                <a:ea typeface="Times New Roman" panose="02020603050405020304" pitchFamily="18" charset="0"/>
              </a:rPr>
              <a:t>: </a:t>
            </a:r>
          </a:p>
          <a:p>
            <a:pPr marL="0" indent="0">
              <a:buNone/>
            </a:pPr>
            <a:r>
              <a:rPr lang="el-GR" sz="1800" dirty="0">
                <a:effectLst/>
                <a:latin typeface="Arial" panose="020B0604020202020204" pitchFamily="34" charset="0"/>
                <a:ea typeface="Times New Roman" panose="02020603050405020304" pitchFamily="18" charset="0"/>
              </a:rPr>
              <a:t>Αν δεν προσφερθεί κανένα όρισμα απλώς παρουσιάζει τις επιμέρους κατηγορίες εντολών του </a:t>
            </a:r>
            <a:r>
              <a:rPr lang="en-US" sz="1800" dirty="0">
                <a:effectLst/>
                <a:latin typeface="Arial" panose="020B0604020202020204" pitchFamily="34" charset="0"/>
                <a:ea typeface="Times New Roman" panose="02020603050405020304" pitchFamily="18" charset="0"/>
              </a:rPr>
              <a:t>bot</a:t>
            </a:r>
            <a:r>
              <a:rPr lang="en-US" sz="1800" dirty="0">
                <a:solidFill>
                  <a:srgbClr val="4472C4"/>
                </a:solidFill>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Όπως προαναφέρθηκε μπορεί να χρησιμοποιηθεί και με τα συνώνυμά της. </a:t>
            </a:r>
            <a:r>
              <a:rPr lang="el-GR" sz="1800" b="1" dirty="0">
                <a:effectLst/>
                <a:latin typeface="Arial" panose="020B0604020202020204" pitchFamily="34" charset="0"/>
                <a:ea typeface="Times New Roman" panose="02020603050405020304" pitchFamily="18" charset="0"/>
              </a:rPr>
              <a:t>Οι λέξεις ‘βοήθεια’ , ‘βοηθεια’ , ‘εντολές’ , ‘εντολες’ , ‘</a:t>
            </a:r>
            <a:r>
              <a:rPr lang="en-US" sz="1800" b="1" dirty="0">
                <a:effectLst/>
                <a:latin typeface="Arial" panose="020B0604020202020204" pitchFamily="34" charset="0"/>
                <a:ea typeface="Times New Roman" panose="02020603050405020304" pitchFamily="18" charset="0"/>
              </a:rPr>
              <a:t>hint</a:t>
            </a:r>
            <a:r>
              <a:rPr lang="el-GR" sz="1800" b="1" dirty="0">
                <a:effectLst/>
                <a:latin typeface="Arial" panose="020B0604020202020204" pitchFamily="34" charset="0"/>
                <a:ea typeface="Times New Roman" panose="02020603050405020304" pitchFamily="18" charset="0"/>
              </a:rPr>
              <a:t>’ , ‘</a:t>
            </a:r>
            <a:r>
              <a:rPr lang="en-US" sz="1800" b="1" dirty="0">
                <a:effectLst/>
                <a:latin typeface="Arial" panose="020B0604020202020204" pitchFamily="34" charset="0"/>
                <a:ea typeface="Times New Roman" panose="02020603050405020304" pitchFamily="18" charset="0"/>
              </a:rPr>
              <a:t>commands</a:t>
            </a:r>
            <a:r>
              <a:rPr lang="el-GR" sz="1800" b="1" dirty="0">
                <a:effectLst/>
                <a:latin typeface="Arial" panose="020B0604020202020204" pitchFamily="34" charset="0"/>
                <a:ea typeface="Times New Roman" panose="02020603050405020304" pitchFamily="18" charset="0"/>
              </a:rPr>
              <a:t>’ θα έχουν το ίδιο αποτέλεσμα </a:t>
            </a:r>
            <a:endParaRPr lang="el-GR" dirty="0"/>
          </a:p>
        </p:txBody>
      </p:sp>
      <p:pic>
        <p:nvPicPr>
          <p:cNvPr id="5" name="Picture 4">
            <a:extLst>
              <a:ext uri="{FF2B5EF4-FFF2-40B4-BE49-F238E27FC236}">
                <a16:creationId xmlns:a16="http://schemas.microsoft.com/office/drawing/2014/main" id="{6CAEC275-1FDE-4F46-81EF-EFAE232EC9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357809"/>
            <a:ext cx="7421217" cy="5830956"/>
          </a:xfrm>
          <a:prstGeom prst="rect">
            <a:avLst/>
          </a:prstGeom>
          <a:noFill/>
          <a:ln>
            <a:noFill/>
          </a:ln>
        </p:spPr>
      </p:pic>
    </p:spTree>
    <p:extLst>
      <p:ext uri="{BB962C8B-B14F-4D97-AF65-F5344CB8AC3E}">
        <p14:creationId xmlns:p14="http://schemas.microsoft.com/office/powerpoint/2010/main" val="1155517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EB1A-95B3-4B24-BE2F-81973F35276C}"/>
              </a:ext>
            </a:extLst>
          </p:cNvPr>
          <p:cNvSpPr>
            <a:spLocks noGrp="1"/>
          </p:cNvSpPr>
          <p:nvPr>
            <p:ph type="title"/>
          </p:nvPr>
        </p:nvSpPr>
        <p:spPr>
          <a:xfrm>
            <a:off x="5446643" y="291547"/>
            <a:ext cx="6162262" cy="1100107"/>
          </a:xfrm>
        </p:spPr>
        <p:txBody>
          <a:bodyPr/>
          <a:lstStyle/>
          <a:p>
            <a:r>
              <a:rPr lang="el-GR" dirty="0"/>
              <a:t>Η </a:t>
            </a:r>
            <a:r>
              <a:rPr lang="en-US" dirty="0"/>
              <a:t>Help (3/3)</a:t>
            </a:r>
            <a:endParaRPr lang="el-GR" dirty="0"/>
          </a:p>
        </p:txBody>
      </p:sp>
      <p:sp>
        <p:nvSpPr>
          <p:cNvPr id="3" name="Content Placeholder 2">
            <a:extLst>
              <a:ext uri="{FF2B5EF4-FFF2-40B4-BE49-F238E27FC236}">
                <a16:creationId xmlns:a16="http://schemas.microsoft.com/office/drawing/2014/main" id="{BEC717CC-AD22-4FC5-B6FB-24627B14F3B2}"/>
              </a:ext>
            </a:extLst>
          </p:cNvPr>
          <p:cNvSpPr>
            <a:spLocks noGrp="1"/>
          </p:cNvSpPr>
          <p:nvPr>
            <p:ph idx="1"/>
          </p:nvPr>
        </p:nvSpPr>
        <p:spPr>
          <a:xfrm>
            <a:off x="5618922" y="1669774"/>
            <a:ext cx="5989983" cy="4373217"/>
          </a:xfrm>
        </p:spPr>
        <p:txBody>
          <a:bodyPr>
            <a:normAutofit/>
          </a:bodyPr>
          <a:lstStyle/>
          <a:p>
            <a:pPr marL="0" indent="0">
              <a:buNone/>
            </a:pPr>
            <a:r>
              <a:rPr lang="el-GR" sz="1800" b="1" dirty="0">
                <a:effectLst/>
                <a:latin typeface="Arial" panose="020B0604020202020204" pitchFamily="34" charset="0"/>
                <a:ea typeface="Times New Roman" panose="02020603050405020304" pitchFamily="18" charset="0"/>
              </a:rPr>
              <a:t>Εαν ο χρήστης θέλει να λάβει βοήθεια σχετικά με μια συγκεκριμένη κατηγορία</a:t>
            </a:r>
            <a:r>
              <a:rPr lang="el-GR" sz="1800" dirty="0">
                <a:effectLst/>
                <a:latin typeface="Arial" panose="020B0604020202020204" pitchFamily="34" charset="0"/>
                <a:ea typeface="Times New Roman" panose="02020603050405020304" pitchFamily="18" charset="0"/>
              </a:rPr>
              <a:t> λειτουργιών θα πρέπει να δόσει ένα όρισμα στην εντολή αυτή όπως ‘</a:t>
            </a:r>
            <a:r>
              <a:rPr lang="en-US" sz="1800" dirty="0">
                <a:effectLst/>
                <a:latin typeface="Arial" panose="020B0604020202020204" pitchFamily="34" charset="0"/>
                <a:ea typeface="Times New Roman" panose="02020603050405020304" pitchFamily="18" charset="0"/>
              </a:rPr>
              <a:t>test</a:t>
            </a:r>
            <a:r>
              <a:rPr lang="el-GR" sz="1800" dirty="0">
                <a:effectLst/>
                <a:latin typeface="Arial" panose="020B0604020202020204" pitchFamily="34" charset="0"/>
                <a:ea typeface="Times New Roman" panose="02020603050405020304" pitchFamily="18" charset="0"/>
              </a:rPr>
              <a:t>’ ή ‘</a:t>
            </a:r>
            <a:r>
              <a:rPr lang="en-US" sz="1800" dirty="0" err="1">
                <a:effectLst/>
                <a:latin typeface="Arial" panose="020B0604020202020204" pitchFamily="34" charset="0"/>
                <a:ea typeface="Times New Roman" panose="02020603050405020304" pitchFamily="18" charset="0"/>
              </a:rPr>
              <a:t>agentchat</a:t>
            </a:r>
            <a:r>
              <a:rPr lang="el-GR" sz="1800" dirty="0">
                <a:effectLst/>
                <a:latin typeface="Arial" panose="020B0604020202020204" pitchFamily="34" charset="0"/>
                <a:ea typeface="Times New Roman" panose="02020603050405020304" pitchFamily="18" charset="0"/>
              </a:rPr>
              <a:t>’.Έτσι παρουσιάζονται οι επιμέρους εντολές που μπορούν να χρησιμοποιηθούν από τη κατηγορία που ο χρήστης επέλεξε</a:t>
            </a:r>
            <a:r>
              <a:rPr lang="en-US" sz="1800" dirty="0">
                <a:effectLst/>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Παραδείγματος χάρη αν ο χρήστης θέλει να μάθει πως λειτουργεί ο πράκτορας μπορεί να γράψει εντολές όπως ‘</a:t>
            </a:r>
            <a:r>
              <a:rPr lang="en-US" sz="1800" dirty="0">
                <a:effectLst/>
                <a:latin typeface="Arial" panose="020B0604020202020204" pitchFamily="34" charset="0"/>
                <a:ea typeface="Times New Roman" panose="02020603050405020304" pitchFamily="18" charset="0"/>
              </a:rPr>
              <a:t>r</a:t>
            </a:r>
            <a:r>
              <a:rPr lang="el-GR" sz="1800" dirty="0">
                <a:effectLst/>
                <a:latin typeface="Arial" panose="020B0604020202020204" pitchFamily="34" charset="0"/>
                <a:ea typeface="Times New Roman" panose="02020603050405020304" pitchFamily="18" charset="0"/>
              </a:rPr>
              <a:t>!</a:t>
            </a:r>
            <a:r>
              <a:rPr lang="en-US" sz="1800" dirty="0">
                <a:effectLst/>
                <a:latin typeface="Arial" panose="020B0604020202020204" pitchFamily="34" charset="0"/>
                <a:ea typeface="Times New Roman" panose="02020603050405020304" pitchFamily="18" charset="0"/>
              </a:rPr>
              <a:t>hint </a:t>
            </a:r>
            <a:r>
              <a:rPr lang="en-US" sz="1800" dirty="0" err="1">
                <a:effectLst/>
                <a:latin typeface="Arial" panose="020B0604020202020204" pitchFamily="34" charset="0"/>
                <a:ea typeface="Times New Roman" panose="02020603050405020304" pitchFamily="18" charset="0"/>
              </a:rPr>
              <a:t>agentchat</a:t>
            </a:r>
            <a:r>
              <a:rPr lang="el-GR" sz="1800" dirty="0">
                <a:effectLst/>
                <a:latin typeface="Arial" panose="020B0604020202020204" pitchFamily="34" charset="0"/>
                <a:ea typeface="Times New Roman" panose="02020603050405020304" pitchFamily="18" charset="0"/>
              </a:rPr>
              <a:t>’ ή </a:t>
            </a:r>
            <a:r>
              <a:rPr lang="en-US" sz="1800" dirty="0">
                <a:effectLst/>
                <a:latin typeface="Arial" panose="020B0604020202020204" pitchFamily="34" charset="0"/>
                <a:ea typeface="Times New Roman" panose="02020603050405020304" pitchFamily="18" charset="0"/>
              </a:rPr>
              <a:t>r</a:t>
            </a:r>
            <a:r>
              <a:rPr lang="el-GR" sz="1800" dirty="0">
                <a:effectLst/>
                <a:latin typeface="Arial" panose="020B0604020202020204" pitchFamily="34" charset="0"/>
                <a:ea typeface="Times New Roman" panose="02020603050405020304" pitchFamily="18" charset="0"/>
              </a:rPr>
              <a:t>!</a:t>
            </a:r>
            <a:r>
              <a:rPr lang="en-US" sz="1800" dirty="0">
                <a:effectLst/>
                <a:latin typeface="Arial" panose="020B0604020202020204" pitchFamily="34" charset="0"/>
                <a:ea typeface="Times New Roman" panose="02020603050405020304" pitchFamily="18" charset="0"/>
              </a:rPr>
              <a:t>help </a:t>
            </a:r>
            <a:r>
              <a:rPr lang="en-US" sz="1800" dirty="0" err="1">
                <a:effectLst/>
                <a:latin typeface="Arial" panose="020B0604020202020204" pitchFamily="34" charset="0"/>
                <a:ea typeface="Times New Roman" panose="02020603050405020304" pitchFamily="18" charset="0"/>
              </a:rPr>
              <a:t>agentchat</a:t>
            </a:r>
            <a:r>
              <a:rPr lang="el-GR" sz="1800" dirty="0">
                <a:effectLst/>
                <a:latin typeface="Arial" panose="020B0604020202020204" pitchFamily="34" charset="0"/>
                <a:ea typeface="Times New Roman" panose="02020603050405020304" pitchFamily="18" charset="0"/>
              </a:rPr>
              <a:t>’ ή </a:t>
            </a:r>
            <a:r>
              <a:rPr lang="en-US" sz="1800" dirty="0">
                <a:effectLst/>
                <a:latin typeface="Arial" panose="020B0604020202020204" pitchFamily="34" charset="0"/>
                <a:ea typeface="Times New Roman" panose="02020603050405020304" pitchFamily="18" charset="0"/>
              </a:rPr>
              <a:t>r</a:t>
            </a:r>
            <a:r>
              <a:rPr lang="el-GR" sz="1800" dirty="0">
                <a:effectLst/>
                <a:latin typeface="Arial" panose="020B0604020202020204" pitchFamily="34" charset="0"/>
                <a:ea typeface="Times New Roman" panose="02020603050405020304" pitchFamily="18" charset="0"/>
              </a:rPr>
              <a:t>!βοήθεια πράκτορας κλπ</a:t>
            </a:r>
            <a:r>
              <a:rPr lang="en-US" sz="1800" dirty="0">
                <a:latin typeface="Arial" panose="020B0604020202020204" pitchFamily="34" charset="0"/>
                <a:ea typeface="Times New Roman" panose="02020603050405020304" pitchFamily="18" charset="0"/>
              </a:rPr>
              <a:t>.</a:t>
            </a:r>
            <a:endParaRPr lang="el-GR" dirty="0"/>
          </a:p>
        </p:txBody>
      </p:sp>
      <p:pic>
        <p:nvPicPr>
          <p:cNvPr id="5" name="Picture 4">
            <a:extLst>
              <a:ext uri="{FF2B5EF4-FFF2-40B4-BE49-F238E27FC236}">
                <a16:creationId xmlns:a16="http://schemas.microsoft.com/office/drawing/2014/main" id="{86EECCCD-8C76-4331-BFE7-C2EE75CA62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261113" cy="6149010"/>
          </a:xfrm>
          <a:prstGeom prst="rect">
            <a:avLst/>
          </a:prstGeom>
          <a:noFill/>
          <a:ln>
            <a:noFill/>
          </a:ln>
        </p:spPr>
      </p:pic>
    </p:spTree>
    <p:extLst>
      <p:ext uri="{BB962C8B-B14F-4D97-AF65-F5344CB8AC3E}">
        <p14:creationId xmlns:p14="http://schemas.microsoft.com/office/powerpoint/2010/main" val="758625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7D51-8F78-4DF3-8221-16F3B2AFA02B}"/>
              </a:ext>
            </a:extLst>
          </p:cNvPr>
          <p:cNvSpPr>
            <a:spLocks noGrp="1"/>
          </p:cNvSpPr>
          <p:nvPr>
            <p:ph type="title"/>
          </p:nvPr>
        </p:nvSpPr>
        <p:spPr>
          <a:xfrm>
            <a:off x="1563756" y="768626"/>
            <a:ext cx="5459895" cy="1417983"/>
          </a:xfrm>
        </p:spPr>
        <p:txBody>
          <a:bodyPr>
            <a:normAutofit/>
          </a:bodyPr>
          <a:lstStyle/>
          <a:p>
            <a:r>
              <a:rPr lang="el-GR" dirty="0"/>
              <a:t>Η </a:t>
            </a:r>
            <a:r>
              <a:rPr lang="en-US" dirty="0"/>
              <a:t>alarm</a:t>
            </a:r>
            <a:endParaRPr lang="el-GR" dirty="0"/>
          </a:p>
        </p:txBody>
      </p:sp>
      <p:sp>
        <p:nvSpPr>
          <p:cNvPr id="3" name="Content Placeholder 2">
            <a:extLst>
              <a:ext uri="{FF2B5EF4-FFF2-40B4-BE49-F238E27FC236}">
                <a16:creationId xmlns:a16="http://schemas.microsoft.com/office/drawing/2014/main" id="{32F74FA0-72D4-4957-9754-9685AAC8CA37}"/>
              </a:ext>
            </a:extLst>
          </p:cNvPr>
          <p:cNvSpPr>
            <a:spLocks noGrp="1"/>
          </p:cNvSpPr>
          <p:nvPr>
            <p:ph idx="1"/>
          </p:nvPr>
        </p:nvSpPr>
        <p:spPr>
          <a:xfrm>
            <a:off x="7500730" y="1278837"/>
            <a:ext cx="4510460" cy="4777405"/>
          </a:xfrm>
        </p:spPr>
        <p:txBody>
          <a:bodyPr>
            <a:normAutofit/>
          </a:bodyPr>
          <a:lstStyle/>
          <a:p>
            <a:pPr marL="0" indent="0">
              <a:buNone/>
            </a:pPr>
            <a:r>
              <a:rPr lang="el-GR" sz="1800" dirty="0">
                <a:effectLst/>
                <a:latin typeface="Arial" panose="020B0604020202020204" pitchFamily="34" charset="0"/>
                <a:ea typeface="Times New Roman" panose="02020603050405020304" pitchFamily="18" charset="0"/>
              </a:rPr>
              <a:t>Μπορεί να τη χρησιμοποιήσει κάποιος για να θέσει μια ειδοποίηση στο όνομά του κάποια συγκεκριμένη στιγμή.Η ειδοποίηση αυτή περιλαμβάνει κείμενο. Εαν το κείμενο αποτελείται μόνο από τη λέξη ‘</a:t>
            </a:r>
            <a:r>
              <a:rPr lang="en-US" sz="1800" dirty="0">
                <a:effectLst/>
                <a:latin typeface="Arial" panose="020B0604020202020204" pitchFamily="34" charset="0"/>
                <a:ea typeface="Times New Roman" panose="02020603050405020304" pitchFamily="18" charset="0"/>
              </a:rPr>
              <a:t>shutdown</a:t>
            </a:r>
            <a:r>
              <a:rPr lang="el-GR" sz="1800" dirty="0">
                <a:effectLst/>
                <a:latin typeface="Arial" panose="020B0604020202020204" pitchFamily="34" charset="0"/>
                <a:ea typeface="Times New Roman" panose="02020603050405020304" pitchFamily="18" charset="0"/>
              </a:rPr>
              <a:t>’ και ο χρήστης που καλεί την εντολή είναι διαχειριστής , κλείνει τον υπολογιστή μια συγκεκριμένη στιγμή στο χρόνο . Ο χρόνος ενεργοποίησης της ειδοποίησης που μπορεί να επιλεχθεί κυμαίνεται από τη δεδομένη στιγμή που ενεργοποιηθεί η εντολή μέχρι και τους επόμενους έντεκα μήνες.</a:t>
            </a:r>
            <a:endParaRPr lang="el-GR" dirty="0"/>
          </a:p>
        </p:txBody>
      </p:sp>
      <p:pic>
        <p:nvPicPr>
          <p:cNvPr id="4" name="Picture 3">
            <a:extLst>
              <a:ext uri="{FF2B5EF4-FFF2-40B4-BE49-F238E27FC236}">
                <a16:creationId xmlns:a16="http://schemas.microsoft.com/office/drawing/2014/main" id="{A4579C0E-5681-42A7-934B-78EF74C049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3575" y="2504659"/>
            <a:ext cx="7227155" cy="3074504"/>
          </a:xfrm>
          <a:prstGeom prst="rect">
            <a:avLst/>
          </a:prstGeom>
          <a:noFill/>
          <a:ln>
            <a:noFill/>
          </a:ln>
        </p:spPr>
      </p:pic>
    </p:spTree>
    <p:extLst>
      <p:ext uri="{BB962C8B-B14F-4D97-AF65-F5344CB8AC3E}">
        <p14:creationId xmlns:p14="http://schemas.microsoft.com/office/powerpoint/2010/main" val="3118748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340C-77DA-4F4A-87A8-4C9BCC95CC29}"/>
              </a:ext>
            </a:extLst>
          </p:cNvPr>
          <p:cNvSpPr>
            <a:spLocks noGrp="1"/>
          </p:cNvSpPr>
          <p:nvPr>
            <p:ph type="title"/>
          </p:nvPr>
        </p:nvSpPr>
        <p:spPr>
          <a:xfrm>
            <a:off x="1451580" y="804520"/>
            <a:ext cx="8845360" cy="772490"/>
          </a:xfrm>
        </p:spPr>
        <p:txBody>
          <a:bodyPr/>
          <a:lstStyle/>
          <a:p>
            <a:r>
              <a:rPr lang="el-GR" dirty="0"/>
              <a:t>Η </a:t>
            </a:r>
            <a:r>
              <a:rPr lang="en-US" dirty="0" err="1"/>
              <a:t>Myalarm</a:t>
            </a:r>
            <a:endParaRPr lang="el-GR" dirty="0"/>
          </a:p>
        </p:txBody>
      </p:sp>
      <p:sp>
        <p:nvSpPr>
          <p:cNvPr id="3" name="Content Placeholder 2">
            <a:extLst>
              <a:ext uri="{FF2B5EF4-FFF2-40B4-BE49-F238E27FC236}">
                <a16:creationId xmlns:a16="http://schemas.microsoft.com/office/drawing/2014/main" id="{C7549239-2C58-4232-B529-B2B053E51DAB}"/>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Δείχνει την ειδοποίηση που έχει θέσει ο χρήστης . Οι ειδοποιήσεις είναι προσωπικές γι αυτό ξεκλειδώνονται με το </a:t>
            </a:r>
            <a:r>
              <a:rPr lang="en-US" sz="1800" dirty="0">
                <a:effectLst/>
                <a:latin typeface="Arial" panose="020B0604020202020204" pitchFamily="34" charset="0"/>
                <a:ea typeface="Times New Roman" panose="02020603050405020304" pitchFamily="18" charset="0"/>
              </a:rPr>
              <a:t>discord id </a:t>
            </a:r>
            <a:r>
              <a:rPr lang="el-GR" sz="1800" dirty="0">
                <a:effectLst/>
                <a:latin typeface="Arial" panose="020B0604020202020204" pitchFamily="34" charset="0"/>
                <a:ea typeface="Times New Roman" panose="02020603050405020304" pitchFamily="18" charset="0"/>
              </a:rPr>
              <a:t>μόνο .Έτσι ο κάθε χρήστης μπορεί να δει μόνο τη δική του ειδοποίηση και όχι άλλων . Η τελευταία μεταβλητή ‘</a:t>
            </a:r>
            <a:r>
              <a:rPr lang="en-US" sz="1800" dirty="0">
                <a:effectLst/>
                <a:latin typeface="Arial" panose="020B0604020202020204" pitchFamily="34" charset="0"/>
                <a:ea typeface="Times New Roman" panose="02020603050405020304" pitchFamily="18" charset="0"/>
              </a:rPr>
              <a:t>guild</a:t>
            </a:r>
            <a:r>
              <a:rPr lang="el-GR" sz="1800" dirty="0">
                <a:effectLst/>
                <a:latin typeface="Arial" panose="020B0604020202020204" pitchFamily="34" charset="0"/>
                <a:ea typeface="Times New Roman" panose="02020603050405020304" pitchFamily="18" charset="0"/>
              </a:rPr>
              <a:t>’ δηλώνει αν κάποιος είναι διαχειριστής στο σέρβερ ή όχι</a:t>
            </a:r>
            <a:r>
              <a:rPr lang="en-US" sz="1800" dirty="0">
                <a:effectLst/>
                <a:latin typeface="Arial" panose="020B0604020202020204" pitchFamily="34" charset="0"/>
                <a:ea typeface="Times New Roman" panose="02020603050405020304" pitchFamily="18" charset="0"/>
              </a:rPr>
              <a:t>.</a:t>
            </a:r>
            <a:endParaRPr lang="el-GR" dirty="0"/>
          </a:p>
        </p:txBody>
      </p:sp>
      <p:pic>
        <p:nvPicPr>
          <p:cNvPr id="4" name="Picture 3">
            <a:extLst>
              <a:ext uri="{FF2B5EF4-FFF2-40B4-BE49-F238E27FC236}">
                <a16:creationId xmlns:a16="http://schemas.microsoft.com/office/drawing/2014/main" id="{BFD06276-E3D6-42A9-9EEA-5E04DC8671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19050" y="3956109"/>
            <a:ext cx="7416498" cy="1735524"/>
          </a:xfrm>
          <a:prstGeom prst="rect">
            <a:avLst/>
          </a:prstGeom>
          <a:noFill/>
          <a:ln>
            <a:noFill/>
          </a:ln>
        </p:spPr>
      </p:pic>
    </p:spTree>
    <p:extLst>
      <p:ext uri="{BB962C8B-B14F-4D97-AF65-F5344CB8AC3E}">
        <p14:creationId xmlns:p14="http://schemas.microsoft.com/office/powerpoint/2010/main" val="1559460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0F4D-4070-488B-9265-80629175F0E8}"/>
              </a:ext>
            </a:extLst>
          </p:cNvPr>
          <p:cNvSpPr>
            <a:spLocks noGrp="1"/>
          </p:cNvSpPr>
          <p:nvPr>
            <p:ph type="title"/>
          </p:nvPr>
        </p:nvSpPr>
        <p:spPr>
          <a:xfrm>
            <a:off x="5791200" y="979077"/>
            <a:ext cx="5380383" cy="1088262"/>
          </a:xfrm>
        </p:spPr>
        <p:txBody>
          <a:bodyPr/>
          <a:lstStyle/>
          <a:p>
            <a:r>
              <a:rPr lang="el-GR" dirty="0"/>
              <a:t>Η </a:t>
            </a:r>
            <a:r>
              <a:rPr lang="en-US" dirty="0" err="1"/>
              <a:t>On_ready</a:t>
            </a:r>
            <a:endParaRPr lang="el-GR" dirty="0"/>
          </a:p>
        </p:txBody>
      </p:sp>
      <p:sp>
        <p:nvSpPr>
          <p:cNvPr id="3" name="Content Placeholder 2">
            <a:extLst>
              <a:ext uri="{FF2B5EF4-FFF2-40B4-BE49-F238E27FC236}">
                <a16:creationId xmlns:a16="http://schemas.microsoft.com/office/drawing/2014/main" id="{A335D57C-D820-4415-AB1E-ACC4E3BAEBBE}"/>
              </a:ext>
            </a:extLst>
          </p:cNvPr>
          <p:cNvSpPr>
            <a:spLocks noGrp="1"/>
          </p:cNvSpPr>
          <p:nvPr>
            <p:ph idx="1"/>
          </p:nvPr>
        </p:nvSpPr>
        <p:spPr>
          <a:xfrm>
            <a:off x="5393635" y="2266122"/>
            <a:ext cx="6573078" cy="3727578"/>
          </a:xfrm>
        </p:spPr>
        <p:txBody>
          <a:bodyPr>
            <a:normAutofit/>
          </a:bodyPr>
          <a:lstStyle/>
          <a:p>
            <a:pPr marL="0" indent="0">
              <a:buNone/>
            </a:pPr>
            <a:r>
              <a:rPr lang="el-GR" sz="1800" dirty="0">
                <a:effectLst/>
                <a:latin typeface="Arial" panose="020B0604020202020204" pitchFamily="34" charset="0"/>
                <a:ea typeface="Times New Roman" panose="02020603050405020304" pitchFamily="18" charset="0"/>
              </a:rPr>
              <a:t>Τέλος, επειδή το </a:t>
            </a:r>
            <a:r>
              <a:rPr lang="en-US" sz="1800" dirty="0">
                <a:effectLst/>
                <a:latin typeface="Arial" panose="020B0604020202020204" pitchFamily="34" charset="0"/>
                <a:ea typeface="Times New Roman" panose="02020603050405020304" pitchFamily="18" charset="0"/>
              </a:rPr>
              <a:t>Utility </a:t>
            </a:r>
            <a:r>
              <a:rPr lang="el-GR" sz="1800" dirty="0">
                <a:effectLst/>
                <a:latin typeface="Arial" panose="020B0604020202020204" pitchFamily="34" charset="0"/>
                <a:ea typeface="Times New Roman" panose="02020603050405020304" pitchFamily="18" charset="0"/>
              </a:rPr>
              <a:t>είναι το τελευταίο γρανάζι που φορτώνεται στη μνήμη</a:t>
            </a:r>
            <a:r>
              <a:rPr lang="en-US" sz="1800" dirty="0">
                <a:effectLst/>
                <a:latin typeface="Arial" panose="020B0604020202020204" pitchFamily="34" charset="0"/>
                <a:ea typeface="Times New Roman" panose="02020603050405020304" pitchFamily="18" charset="0"/>
              </a:rPr>
              <a:t>,</a:t>
            </a:r>
            <a:r>
              <a:rPr lang="el-GR" sz="1800" dirty="0">
                <a:effectLst/>
                <a:latin typeface="Arial" panose="020B0604020202020204" pitchFamily="34" charset="0"/>
                <a:ea typeface="Times New Roman" panose="02020603050405020304" pitchFamily="18" charset="0"/>
              </a:rPr>
              <a:t> είναι υπεύθυνο για την εξοδο στην οθόνη κάποιων βασικών πληροφοριών σχετικών με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έπειτα από μία επιτυγχημένη μεταγλώτιση του προγράμματος. Ο παρακάτω κώδικας τυπώνει το όνομα του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και το όνομα όλων των σέρβερ στους οποίους συμμετέχει ,καθώς και τα </a:t>
            </a:r>
            <a:r>
              <a:rPr lang="en-US" sz="1800" dirty="0">
                <a:effectLst/>
                <a:latin typeface="Arial" panose="020B0604020202020204" pitchFamily="34" charset="0"/>
                <a:ea typeface="Times New Roman" panose="02020603050405020304" pitchFamily="18" charset="0"/>
              </a:rPr>
              <a:t>id </a:t>
            </a:r>
            <a:r>
              <a:rPr lang="el-GR" sz="1800" dirty="0">
                <a:effectLst/>
                <a:latin typeface="Arial" panose="020B0604020202020204" pitchFamily="34" charset="0"/>
                <a:ea typeface="Times New Roman" panose="02020603050405020304" pitchFamily="18" charset="0"/>
              </a:rPr>
              <a:t>των σέρβερ αυτών.Έτσι υπάρχει μια πλήρης εικόνα για το που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ενεργεί.Επίσης φορτώνει στη μνήμη τις ειδοποιήσεις που έχουν καταγραφεί στο σχετικό </a:t>
            </a:r>
            <a:r>
              <a:rPr lang="en-US" sz="1800" dirty="0">
                <a:latin typeface="Arial" panose="020B0604020202020204" pitchFamily="34" charset="0"/>
                <a:ea typeface="Times New Roman" panose="02020603050405020304" pitchFamily="18" charset="0"/>
              </a:rPr>
              <a:t>json </a:t>
            </a:r>
            <a:r>
              <a:rPr lang="el-GR" sz="1800" dirty="0">
                <a:latin typeface="Arial" panose="020B0604020202020204" pitchFamily="34" charset="0"/>
                <a:ea typeface="Times New Roman" panose="02020603050405020304" pitchFamily="18" charset="0"/>
              </a:rPr>
              <a:t>αρχείο . </a:t>
            </a:r>
            <a:endParaRPr lang="el-GR" dirty="0"/>
          </a:p>
        </p:txBody>
      </p:sp>
      <p:pic>
        <p:nvPicPr>
          <p:cNvPr id="10" name="Picture 9">
            <a:extLst>
              <a:ext uri="{FF2B5EF4-FFF2-40B4-BE49-F238E27FC236}">
                <a16:creationId xmlns:a16="http://schemas.microsoft.com/office/drawing/2014/main" id="{DEA82814-8586-4DDA-BCEE-60244042EE90}"/>
              </a:ext>
            </a:extLst>
          </p:cNvPr>
          <p:cNvPicPr>
            <a:picLocks noChangeAspect="1"/>
          </p:cNvPicPr>
          <p:nvPr/>
        </p:nvPicPr>
        <p:blipFill>
          <a:blip r:embed="rId2"/>
          <a:stretch>
            <a:fillRect/>
          </a:stretch>
        </p:blipFill>
        <p:spPr>
          <a:xfrm>
            <a:off x="225287" y="979077"/>
            <a:ext cx="4823792" cy="5014623"/>
          </a:xfrm>
          <a:prstGeom prst="rect">
            <a:avLst/>
          </a:prstGeom>
        </p:spPr>
      </p:pic>
    </p:spTree>
    <p:extLst>
      <p:ext uri="{BB962C8B-B14F-4D97-AF65-F5344CB8AC3E}">
        <p14:creationId xmlns:p14="http://schemas.microsoft.com/office/powerpoint/2010/main" val="1203785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88FC-AA97-4CC1-802F-6444FD775A16}"/>
              </a:ext>
            </a:extLst>
          </p:cNvPr>
          <p:cNvSpPr>
            <a:spLocks noGrp="1"/>
          </p:cNvSpPr>
          <p:nvPr>
            <p:ph type="title"/>
          </p:nvPr>
        </p:nvSpPr>
        <p:spPr>
          <a:xfrm>
            <a:off x="6334539" y="804519"/>
            <a:ext cx="4408255" cy="1049235"/>
          </a:xfrm>
        </p:spPr>
        <p:txBody>
          <a:bodyPr/>
          <a:lstStyle/>
          <a:p>
            <a:r>
              <a:rPr lang="el-GR" dirty="0"/>
              <a:t>Το</a:t>
            </a:r>
            <a:r>
              <a:rPr lang="en-US" dirty="0"/>
              <a:t> Test.py</a:t>
            </a:r>
            <a:r>
              <a:rPr lang="el-GR" dirty="0"/>
              <a:t> </a:t>
            </a:r>
          </a:p>
        </p:txBody>
      </p:sp>
      <p:sp>
        <p:nvSpPr>
          <p:cNvPr id="3" name="Content Placeholder 2">
            <a:extLst>
              <a:ext uri="{FF2B5EF4-FFF2-40B4-BE49-F238E27FC236}">
                <a16:creationId xmlns:a16="http://schemas.microsoft.com/office/drawing/2014/main" id="{D304C859-BA4F-4A83-A3BC-0E687371E385}"/>
              </a:ext>
            </a:extLst>
          </p:cNvPr>
          <p:cNvSpPr>
            <a:spLocks noGrp="1"/>
          </p:cNvSpPr>
          <p:nvPr>
            <p:ph idx="1"/>
          </p:nvPr>
        </p:nvSpPr>
        <p:spPr>
          <a:xfrm>
            <a:off x="5592417" y="2015732"/>
            <a:ext cx="6003235" cy="4037749"/>
          </a:xfrm>
        </p:spPr>
        <p:txBody>
          <a:bodyPr/>
          <a:lstStyle/>
          <a:p>
            <a:pPr marL="0" indent="0">
              <a:buNone/>
            </a:pPr>
            <a:r>
              <a:rPr lang="el-GR" sz="1800" dirty="0">
                <a:effectLst/>
                <a:latin typeface="Arial" panose="020B0604020202020204" pitchFamily="34" charset="0"/>
                <a:ea typeface="Times New Roman" panose="02020603050405020304" pitchFamily="18" charset="0"/>
              </a:rPr>
              <a:t>Δεν αποτελεί γρανάζι , αλλά είναι υποβοηθητικό ως προς το </a:t>
            </a:r>
            <a:r>
              <a:rPr lang="en-US" sz="1800" b="1" dirty="0" err="1">
                <a:solidFill>
                  <a:srgbClr val="70AD47"/>
                </a:solidFill>
                <a:effectLst/>
                <a:latin typeface="Arial" panose="020B0604020202020204" pitchFamily="34" charset="0"/>
                <a:ea typeface="Times New Roman" panose="02020603050405020304" pitchFamily="18" charset="0"/>
              </a:rPr>
              <a:t>testcommands</a:t>
            </a:r>
            <a:r>
              <a:rPr lang="el-GR" sz="1800" b="1" dirty="0">
                <a:solidFill>
                  <a:srgbClr val="70AD47"/>
                </a:solidFill>
                <a:effectLst/>
                <a:latin typeface="Arial" panose="020B0604020202020204" pitchFamily="34" charset="0"/>
                <a:ea typeface="Times New Roman" panose="02020603050405020304" pitchFamily="18" charset="0"/>
              </a:rPr>
              <a:t>.</a:t>
            </a:r>
            <a:r>
              <a:rPr lang="en-US" sz="1800" b="1" dirty="0" err="1">
                <a:solidFill>
                  <a:srgbClr val="70AD47"/>
                </a:solidFill>
                <a:effectLst/>
                <a:latin typeface="Arial" panose="020B0604020202020204" pitchFamily="34" charset="0"/>
                <a:ea typeface="Times New Roman" panose="02020603050405020304" pitchFamily="18" charset="0"/>
              </a:rPr>
              <a:t>py</a:t>
            </a:r>
            <a:r>
              <a:rPr lang="en-US" sz="1800" b="1" dirty="0">
                <a:solidFill>
                  <a:srgbClr val="70AD47"/>
                </a:solidFill>
                <a:effectLst/>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Αποτελείται μόνο από κλάσεις και εσωτερικές μεθόδους κλάσεων και </a:t>
            </a:r>
            <a:r>
              <a:rPr lang="el-GR" sz="1800" b="1" dirty="0">
                <a:effectLst/>
                <a:latin typeface="Arial" panose="020B0604020202020204" pitchFamily="34" charset="0"/>
                <a:ea typeface="Times New Roman" panose="02020603050405020304" pitchFamily="18" charset="0"/>
              </a:rPr>
              <a:t>είναι υπεύθυνο για το προσδιορισμό της μορφής</a:t>
            </a:r>
            <a:r>
              <a:rPr lang="el-GR" sz="1800" dirty="0">
                <a:effectLst/>
                <a:latin typeface="Arial" panose="020B0604020202020204" pitchFamily="34" charset="0"/>
                <a:ea typeface="Times New Roman" panose="02020603050405020304" pitchFamily="18" charset="0"/>
              </a:rPr>
              <a:t> </a:t>
            </a:r>
            <a:r>
              <a:rPr lang="el-GR" sz="1800" b="1" dirty="0">
                <a:effectLst/>
                <a:latin typeface="Arial" panose="020B0604020202020204" pitchFamily="34" charset="0"/>
                <a:ea typeface="Times New Roman" panose="02020603050405020304" pitchFamily="18" charset="0"/>
              </a:rPr>
              <a:t>των αντικειμένων</a:t>
            </a:r>
            <a:r>
              <a:rPr lang="el-GR" sz="1800" dirty="0">
                <a:effectLst/>
                <a:latin typeface="Arial" panose="020B0604020202020204" pitchFamily="34" charset="0"/>
                <a:ea typeface="Times New Roman" panose="02020603050405020304" pitchFamily="18" charset="0"/>
              </a:rPr>
              <a:t> που θα δημιουργηθούν κατά τη διάρκεια της εξέτασης με τη βοήθεια του </a:t>
            </a:r>
            <a:r>
              <a:rPr lang="en-US" sz="1800" b="1" dirty="0" err="1">
                <a:solidFill>
                  <a:srgbClr val="70AD47"/>
                </a:solidFill>
                <a:effectLst/>
                <a:latin typeface="Arial" panose="020B0604020202020204" pitchFamily="34" charset="0"/>
                <a:ea typeface="Times New Roman" panose="02020603050405020304" pitchFamily="18" charset="0"/>
              </a:rPr>
              <a:t>testcommands</a:t>
            </a:r>
            <a:r>
              <a:rPr lang="el-GR" sz="1800" b="1" dirty="0">
                <a:solidFill>
                  <a:srgbClr val="70AD47"/>
                </a:solidFill>
                <a:effectLst/>
                <a:latin typeface="Arial" panose="020B0604020202020204" pitchFamily="34" charset="0"/>
                <a:ea typeface="Times New Roman" panose="02020603050405020304" pitchFamily="18" charset="0"/>
              </a:rPr>
              <a:t>.</a:t>
            </a:r>
            <a:r>
              <a:rPr lang="en-US" sz="1800" b="1" dirty="0" err="1">
                <a:solidFill>
                  <a:srgbClr val="70AD47"/>
                </a:solidFill>
                <a:effectLst/>
                <a:latin typeface="Arial" panose="020B0604020202020204" pitchFamily="34" charset="0"/>
                <a:ea typeface="Times New Roman" panose="02020603050405020304" pitchFamily="18" charset="0"/>
              </a:rPr>
              <a:t>py</a:t>
            </a:r>
            <a:r>
              <a:rPr lang="en-US" sz="1800" b="1" dirty="0">
                <a:solidFill>
                  <a:srgbClr val="70AD47"/>
                </a:solidFill>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Οι μισές κλάσεις είναι υπεύθυνες για το προσδιορισμό της μορφής των ερωτήσεων , και οι άλλες μισές προσδιορίζουν τη μορφή των απαντήσεων των εξεταζομένων</a:t>
            </a:r>
            <a:r>
              <a:rPr lang="en-US" sz="1800" b="1" dirty="0">
                <a:solidFill>
                  <a:srgbClr val="70AD47"/>
                </a:solidFill>
                <a:effectLst/>
                <a:latin typeface="Arial" panose="020B0604020202020204" pitchFamily="34" charset="0"/>
                <a:ea typeface="Times New Roman" panose="02020603050405020304" pitchFamily="18" charset="0"/>
              </a:rPr>
              <a:t>.</a:t>
            </a:r>
            <a:endParaRPr lang="el-GR" dirty="0"/>
          </a:p>
        </p:txBody>
      </p:sp>
      <p:pic>
        <p:nvPicPr>
          <p:cNvPr id="4" name="Picture 3">
            <a:extLst>
              <a:ext uri="{FF2B5EF4-FFF2-40B4-BE49-F238E27FC236}">
                <a16:creationId xmlns:a16="http://schemas.microsoft.com/office/drawing/2014/main" id="{553E524D-EF2B-4477-8E67-EFA509FAE5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009" y="457351"/>
            <a:ext cx="4598504" cy="5596130"/>
          </a:xfrm>
          <a:prstGeom prst="rect">
            <a:avLst/>
          </a:prstGeom>
          <a:noFill/>
          <a:ln>
            <a:noFill/>
          </a:ln>
        </p:spPr>
      </p:pic>
    </p:spTree>
    <p:extLst>
      <p:ext uri="{BB962C8B-B14F-4D97-AF65-F5344CB8AC3E}">
        <p14:creationId xmlns:p14="http://schemas.microsoft.com/office/powerpoint/2010/main" val="1716090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AE3A-8D21-436E-AE98-BF016A6852B2}"/>
              </a:ext>
            </a:extLst>
          </p:cNvPr>
          <p:cNvSpPr>
            <a:spLocks noGrp="1"/>
          </p:cNvSpPr>
          <p:nvPr>
            <p:ph type="title"/>
          </p:nvPr>
        </p:nvSpPr>
        <p:spPr/>
        <p:txBody>
          <a:bodyPr/>
          <a:lstStyle/>
          <a:p>
            <a:r>
              <a:rPr lang="el-GR" dirty="0"/>
              <a:t>Τα ειδη των ερωτησεων</a:t>
            </a:r>
          </a:p>
        </p:txBody>
      </p:sp>
      <p:sp>
        <p:nvSpPr>
          <p:cNvPr id="3" name="Content Placeholder 2">
            <a:extLst>
              <a:ext uri="{FF2B5EF4-FFF2-40B4-BE49-F238E27FC236}">
                <a16:creationId xmlns:a16="http://schemas.microsoft.com/office/drawing/2014/main" id="{FC60C7C0-45BC-4DF6-A8BE-0FD431868EE9}"/>
              </a:ext>
            </a:extLst>
          </p:cNvPr>
          <p:cNvSpPr>
            <a:spLocks noGrp="1"/>
          </p:cNvSpPr>
          <p:nvPr>
            <p:ph idx="1"/>
          </p:nvPr>
        </p:nvSpPr>
        <p:spPr/>
        <p:txBody>
          <a:bodyPr>
            <a:normAutofit fontScale="92500" lnSpcReduction="20000"/>
          </a:bodyPr>
          <a:lstStyle/>
          <a:p>
            <a:pPr marL="0" indent="0">
              <a:buNone/>
            </a:pPr>
            <a:r>
              <a:rPr lang="el-GR" sz="1800" b="1" dirty="0">
                <a:solidFill>
                  <a:srgbClr val="0070C0"/>
                </a:solidFill>
                <a:effectLst/>
                <a:latin typeface="Arial" panose="020B0604020202020204" pitchFamily="34" charset="0"/>
                <a:ea typeface="Times New Roman" panose="02020603050405020304" pitchFamily="18" charset="0"/>
              </a:rPr>
              <a:t>Τα είδη των ερωτήσεων</a:t>
            </a:r>
            <a:r>
              <a:rPr lang="el-GR" sz="1800" dirty="0">
                <a:solidFill>
                  <a:srgbClr val="0070C0"/>
                </a:solidFill>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είναι τρία. Για το προσδιορισμό της μορφής των επιμέρους ειδών είναι υπεύθυνες οι από κάτω κλάσεις οι οποίες κληρονομούν τα στοιχεία της κλάσης </a:t>
            </a:r>
            <a:r>
              <a:rPr lang="en-US" sz="1800" dirty="0">
                <a:effectLst/>
                <a:latin typeface="Arial" panose="020B0604020202020204" pitchFamily="34" charset="0"/>
                <a:ea typeface="Times New Roman" panose="02020603050405020304" pitchFamily="18" charset="0"/>
              </a:rPr>
              <a:t>Questions</a:t>
            </a:r>
            <a:r>
              <a:rPr lang="el-GR" sz="1800" dirty="0">
                <a:effectLst/>
                <a:latin typeface="Arial" panose="020B0604020202020204" pitchFamily="34" charset="0"/>
                <a:ea typeface="Times New Roman" panose="02020603050405020304" pitchFamily="18" charset="0"/>
              </a:rPr>
              <a:t>.</a:t>
            </a:r>
          </a:p>
          <a:p>
            <a:pPr marL="0" indent="0">
              <a:buNone/>
            </a:pPr>
            <a:r>
              <a:rPr lang="el-GR" sz="1800" b="1" dirty="0">
                <a:solidFill>
                  <a:srgbClr val="FF0000"/>
                </a:solidFill>
                <a:effectLst/>
                <a:latin typeface="Arial" panose="020B0604020202020204" pitchFamily="34" charset="0"/>
                <a:ea typeface="Times New Roman" panose="02020603050405020304" pitchFamily="18" charset="0"/>
              </a:rPr>
              <a:t>1) </a:t>
            </a:r>
            <a:r>
              <a:rPr lang="el-GR" sz="1800" dirty="0">
                <a:effectLst/>
                <a:latin typeface="Arial" panose="020B0604020202020204" pitchFamily="34" charset="0"/>
                <a:ea typeface="Times New Roman" panose="02020603050405020304" pitchFamily="18" charset="0"/>
              </a:rPr>
              <a:t>Η ερώτηση τύπου 0 αναφέρεται σε ερωτήσεις </a:t>
            </a:r>
            <a:r>
              <a:rPr lang="el-GR" sz="1800" dirty="0">
                <a:solidFill>
                  <a:srgbClr val="4472C4"/>
                </a:solidFill>
                <a:effectLst/>
                <a:latin typeface="Arial" panose="020B0604020202020204" pitchFamily="34" charset="0"/>
                <a:ea typeface="Times New Roman" panose="02020603050405020304" pitchFamily="18" charset="0"/>
              </a:rPr>
              <a:t>ανάπτυξης</a:t>
            </a:r>
            <a:r>
              <a:rPr lang="el-GR" sz="1800" dirty="0">
                <a:effectLst/>
                <a:latin typeface="Arial" panose="020B0604020202020204" pitchFamily="34" charset="0"/>
                <a:ea typeface="Times New Roman" panose="02020603050405020304" pitchFamily="18" charset="0"/>
              </a:rPr>
              <a:t> . Αυτές οι ερωτήσεις έχουν μόνο μια εκφώνηση και όταν δίνονται στον εξεταζόμενο αναμένουν γραπτή απάντηση.</a:t>
            </a:r>
            <a:endParaRPr lang="el-GR" sz="1800" dirty="0">
              <a:latin typeface="Arial" panose="020B0604020202020204" pitchFamily="34" charset="0"/>
              <a:ea typeface="Times New Roman" panose="02020603050405020304" pitchFamily="18" charset="0"/>
            </a:endParaRPr>
          </a:p>
          <a:p>
            <a:pPr marL="0" indent="0">
              <a:buNone/>
            </a:pPr>
            <a:r>
              <a:rPr lang="el-GR" sz="1800" b="1" dirty="0">
                <a:solidFill>
                  <a:srgbClr val="FF0000"/>
                </a:solidFill>
                <a:effectLst/>
                <a:latin typeface="Arial" panose="020B0604020202020204" pitchFamily="34" charset="0"/>
                <a:ea typeface="Times New Roman" panose="02020603050405020304" pitchFamily="18" charset="0"/>
              </a:rPr>
              <a:t>2) </a:t>
            </a:r>
            <a:r>
              <a:rPr lang="el-GR" sz="1800" dirty="0">
                <a:effectLst/>
                <a:latin typeface="Arial" panose="020B0604020202020204" pitchFamily="34" charset="0"/>
                <a:ea typeface="Times New Roman" panose="02020603050405020304" pitchFamily="18" charset="0"/>
              </a:rPr>
              <a:t>Η ερώτηση τύπου 1 αναφέρεται σε ερωτήσεις </a:t>
            </a:r>
            <a:r>
              <a:rPr lang="el-GR" sz="1800" dirty="0">
                <a:solidFill>
                  <a:srgbClr val="4472C4"/>
                </a:solidFill>
                <a:effectLst/>
                <a:latin typeface="Arial" panose="020B0604020202020204" pitchFamily="34" charset="0"/>
                <a:ea typeface="Times New Roman" panose="02020603050405020304" pitchFamily="18" charset="0"/>
              </a:rPr>
              <a:t>μονής επιλογής. </a:t>
            </a:r>
            <a:r>
              <a:rPr lang="el-GR" sz="1800" dirty="0">
                <a:effectLst/>
                <a:latin typeface="Arial" panose="020B0604020202020204" pitchFamily="34" charset="0"/>
                <a:ea typeface="Times New Roman" panose="02020603050405020304" pitchFamily="18" charset="0"/>
              </a:rPr>
              <a:t>Έχουν και αυτές μια συγκεκριμένη εκφώνηση αλλά αναμένουν από το χρήστη μόνο έναν αριθμό.Ο χρήστης έχει τη δυνατότητα να επιλέξει ένα αριθμό από αυτούς που του προσφέρονται.</a:t>
            </a:r>
          </a:p>
          <a:p>
            <a:pPr marL="0" indent="0">
              <a:buNone/>
            </a:pPr>
            <a:r>
              <a:rPr lang="el-GR" sz="1800" b="1" dirty="0">
                <a:solidFill>
                  <a:srgbClr val="FF0000"/>
                </a:solidFill>
                <a:effectLst/>
                <a:latin typeface="Arial" panose="020B0604020202020204" pitchFamily="34" charset="0"/>
                <a:ea typeface="Times New Roman" panose="02020603050405020304" pitchFamily="18" charset="0"/>
              </a:rPr>
              <a:t>3) </a:t>
            </a:r>
            <a:r>
              <a:rPr lang="el-GR" sz="1800" dirty="0">
                <a:effectLst/>
                <a:latin typeface="Arial" panose="020B0604020202020204" pitchFamily="34" charset="0"/>
                <a:ea typeface="Times New Roman" panose="02020603050405020304" pitchFamily="18" charset="0"/>
              </a:rPr>
              <a:t>Η ερώτηση τύπου 2 αναφέρεται σε ερωτήσεις </a:t>
            </a:r>
            <a:r>
              <a:rPr lang="el-GR" sz="1800" dirty="0">
                <a:solidFill>
                  <a:srgbClr val="4472C4"/>
                </a:solidFill>
                <a:effectLst/>
                <a:latin typeface="Arial" panose="020B0604020202020204" pitchFamily="34" charset="0"/>
                <a:ea typeface="Times New Roman" panose="02020603050405020304" pitchFamily="18" charset="0"/>
              </a:rPr>
              <a:t>πολλαπλής επιλογής</a:t>
            </a:r>
            <a:r>
              <a:rPr lang="el-GR" sz="1800" dirty="0">
                <a:effectLst/>
                <a:latin typeface="Arial" panose="020B0604020202020204" pitchFamily="34" charset="0"/>
                <a:ea typeface="Times New Roman" panose="02020603050405020304" pitchFamily="18" charset="0"/>
              </a:rPr>
              <a:t>. Αυτό σημαίνει ότι ο χρήστης μπορεί να επιλέξει ένα συγκεκριμένο αριθμό από νούμερα βάσει των επιλογών του .(πχ από τις απαντήσεις 1 με 10 , μπορεί να επιλέξει τα νούμερα 2,4 και 5 ,όταν κάθε αριθμός αντιστοιχεί σε κάποια απάντηση που ορίζεται εντός του τεστ).</a:t>
            </a:r>
            <a:endParaRPr lang="el-GR" dirty="0"/>
          </a:p>
        </p:txBody>
      </p:sp>
    </p:spTree>
    <p:extLst>
      <p:ext uri="{BB962C8B-B14F-4D97-AF65-F5344CB8AC3E}">
        <p14:creationId xmlns:p14="http://schemas.microsoft.com/office/powerpoint/2010/main" val="3323804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B82B-C50F-4A27-A712-96755A94A031}"/>
              </a:ext>
            </a:extLst>
          </p:cNvPr>
          <p:cNvSpPr>
            <a:spLocks noGrp="1"/>
          </p:cNvSpPr>
          <p:nvPr>
            <p:ph type="title"/>
          </p:nvPr>
        </p:nvSpPr>
        <p:spPr bwMode="hidden">
          <a:xfrm>
            <a:off x="1451579" y="563419"/>
            <a:ext cx="9291215" cy="1089890"/>
          </a:xfrm>
        </p:spPr>
        <p:txBody>
          <a:bodyPr/>
          <a:lstStyle/>
          <a:p>
            <a:r>
              <a:rPr lang="el-GR" dirty="0"/>
              <a:t>Οι λογοι της αποδοχησ του</a:t>
            </a:r>
          </a:p>
        </p:txBody>
      </p:sp>
      <p:sp>
        <p:nvSpPr>
          <p:cNvPr id="3" name="Content Placeholder 2">
            <a:extLst>
              <a:ext uri="{FF2B5EF4-FFF2-40B4-BE49-F238E27FC236}">
                <a16:creationId xmlns:a16="http://schemas.microsoft.com/office/drawing/2014/main" id="{ACB690D1-5822-4EAC-88B5-4F118A2F4290}"/>
              </a:ext>
            </a:extLst>
          </p:cNvPr>
          <p:cNvSpPr>
            <a:spLocks noGrp="1"/>
          </p:cNvSpPr>
          <p:nvPr>
            <p:ph idx="1"/>
          </p:nvPr>
        </p:nvSpPr>
        <p:spPr>
          <a:xfrm>
            <a:off x="1451579" y="1773382"/>
            <a:ext cx="9291215" cy="4174836"/>
          </a:xfrm>
        </p:spPr>
        <p:txBody>
          <a:bodyPr>
            <a:normAutofit fontScale="92500" lnSpcReduction="10000"/>
          </a:bodyPr>
          <a:lstStyle/>
          <a:p>
            <a:r>
              <a:rPr lang="el-GR" dirty="0"/>
              <a:t>Χρησιμοποιεί τη τεχνική ‘</a:t>
            </a:r>
            <a:r>
              <a:rPr lang="en-US" dirty="0"/>
              <a:t>word of mouth’ . </a:t>
            </a:r>
            <a:r>
              <a:rPr lang="el-GR" dirty="0"/>
              <a:t>Προσφέροντας καλές υπηρεσίες γίνεται γνωστό από στόμα σε στόμα</a:t>
            </a:r>
          </a:p>
          <a:p>
            <a:r>
              <a:rPr lang="el-GR" dirty="0"/>
              <a:t>Δημιουργεί συμμαχίες και εκμεταλεύεται ευκαιρίες όπως με το </a:t>
            </a:r>
            <a:r>
              <a:rPr lang="en-US" dirty="0"/>
              <a:t>Twitch </a:t>
            </a:r>
            <a:r>
              <a:rPr lang="el-GR" dirty="0"/>
              <a:t>και το </a:t>
            </a:r>
            <a:r>
              <a:rPr lang="en-US" dirty="0"/>
              <a:t>Fortnite</a:t>
            </a:r>
            <a:r>
              <a:rPr lang="el-GR" dirty="0"/>
              <a:t>, καθώς και άλλες κοινότητες. Ουσιαστικά προωθεί τις κοινότητες που το προωθούν . </a:t>
            </a:r>
          </a:p>
          <a:p>
            <a:r>
              <a:rPr lang="el-GR" dirty="0"/>
              <a:t>Ειναι δωρεάν.</a:t>
            </a:r>
          </a:p>
          <a:p>
            <a:r>
              <a:rPr lang="el-GR" dirty="0"/>
              <a:t>Προσφέρει τη δυνατότητα εξατομίκευσης και παραμετροποίησης.</a:t>
            </a:r>
          </a:p>
          <a:p>
            <a:r>
              <a:rPr lang="el-GR" dirty="0"/>
              <a:t>Χαρακτηρίζεται από μια πολύ καλοφτιαγμένη διεπαφή χρήστη και σαν εφαρμογή δεν είναι απαιτητική σε πόρους.</a:t>
            </a:r>
          </a:p>
          <a:p>
            <a:r>
              <a:rPr lang="el-GR" dirty="0"/>
              <a:t>Προσφέρει δυνατότητες ανάπτυξης επιπρόσθετου λογισμικού υπό τη μορφή </a:t>
            </a:r>
            <a:r>
              <a:rPr lang="en-US" dirty="0"/>
              <a:t>bot</a:t>
            </a:r>
            <a:r>
              <a:rPr lang="el-GR" dirty="0"/>
              <a:t>. </a:t>
            </a:r>
          </a:p>
          <a:p>
            <a:endParaRPr lang="el-GR" dirty="0"/>
          </a:p>
        </p:txBody>
      </p:sp>
    </p:spTree>
    <p:extLst>
      <p:ext uri="{BB962C8B-B14F-4D97-AF65-F5344CB8AC3E}">
        <p14:creationId xmlns:p14="http://schemas.microsoft.com/office/powerpoint/2010/main" val="3692768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AFAB-760F-48EE-9952-F307CE3858C5}"/>
              </a:ext>
            </a:extLst>
          </p:cNvPr>
          <p:cNvSpPr>
            <a:spLocks noGrp="1"/>
          </p:cNvSpPr>
          <p:nvPr>
            <p:ph type="title"/>
          </p:nvPr>
        </p:nvSpPr>
        <p:spPr/>
        <p:txBody>
          <a:bodyPr/>
          <a:lstStyle/>
          <a:p>
            <a:r>
              <a:rPr lang="el-GR" dirty="0"/>
              <a:t>Τα ειδη των απαντησεων</a:t>
            </a:r>
          </a:p>
        </p:txBody>
      </p:sp>
      <p:sp>
        <p:nvSpPr>
          <p:cNvPr id="3" name="Content Placeholder 2">
            <a:extLst>
              <a:ext uri="{FF2B5EF4-FFF2-40B4-BE49-F238E27FC236}">
                <a16:creationId xmlns:a16="http://schemas.microsoft.com/office/drawing/2014/main" id="{3526582E-650E-452D-A6E0-302403872F3F}"/>
              </a:ext>
            </a:extLst>
          </p:cNvPr>
          <p:cNvSpPr>
            <a:spLocks noGrp="1"/>
          </p:cNvSpPr>
          <p:nvPr>
            <p:ph idx="1"/>
          </p:nvPr>
        </p:nvSpPr>
        <p:spPr/>
        <p:txBody>
          <a:bodyPr/>
          <a:lstStyle/>
          <a:p>
            <a:pPr marL="0" indent="0">
              <a:buNone/>
            </a:pPr>
            <a:r>
              <a:rPr lang="el-GR" sz="1800" b="1" dirty="0">
                <a:solidFill>
                  <a:srgbClr val="0070C0"/>
                </a:solidFill>
                <a:effectLst/>
                <a:latin typeface="Arial" panose="020B0604020202020204" pitchFamily="34" charset="0"/>
                <a:ea typeface="Times New Roman" panose="02020603050405020304" pitchFamily="18" charset="0"/>
              </a:rPr>
              <a:t>Τα είδη των απαντήσεων </a:t>
            </a:r>
            <a:r>
              <a:rPr lang="el-GR" sz="1800" dirty="0">
                <a:effectLst/>
                <a:latin typeface="Arial" panose="020B0604020202020204" pitchFamily="34" charset="0"/>
                <a:ea typeface="Times New Roman" panose="02020603050405020304" pitchFamily="18" charset="0"/>
              </a:rPr>
              <a:t>είναι και αυτά τρία και ακολουθούν τη λογική των ερωτήσεων.</a:t>
            </a:r>
          </a:p>
          <a:p>
            <a:pPr marL="0" indent="0">
              <a:buNone/>
            </a:pPr>
            <a:r>
              <a:rPr lang="el-GR" sz="1800" dirty="0">
                <a:effectLst/>
                <a:latin typeface="Arial" panose="020B0604020202020204" pitchFamily="34" charset="0"/>
                <a:ea typeface="Times New Roman" panose="02020603050405020304" pitchFamily="18" charset="0"/>
              </a:rPr>
              <a:t>Κάθε εξεταζόμενος απαντάει σε ένα σύνολο ερωτήσεων. Η κλάση που αντιπροσωπεύει τους εξεταζόμενους είναι η </a:t>
            </a:r>
            <a:r>
              <a:rPr lang="en-US" sz="1800" dirty="0">
                <a:effectLst/>
                <a:latin typeface="Arial" panose="020B0604020202020204" pitchFamily="34" charset="0"/>
                <a:ea typeface="Times New Roman" panose="02020603050405020304" pitchFamily="18" charset="0"/>
              </a:rPr>
              <a:t>Student</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answers</a:t>
            </a:r>
            <a:r>
              <a:rPr lang="el-GR" sz="1800" dirty="0">
                <a:effectLst/>
                <a:latin typeface="Arial" panose="020B0604020202020204" pitchFamily="34" charset="0"/>
                <a:ea typeface="Times New Roman" panose="02020603050405020304" pitchFamily="18" charset="0"/>
              </a:rPr>
              <a:t>, όπου συλλέγονται τα αντικείμενα των απαντήσεων του εξεταζόμενου. Επίσης κάθε εξεταζόμενος συμμετέχει σε ένα τεστ . Η κλάση που αντιπροσωπεύει το σύνολο των εξεταζομένων με τις απαντήσεις τους είναι η </a:t>
            </a:r>
            <a:r>
              <a:rPr lang="en-US" sz="1800" dirty="0">
                <a:effectLst/>
                <a:latin typeface="Arial" panose="020B0604020202020204" pitchFamily="34" charset="0"/>
                <a:ea typeface="Times New Roman" panose="02020603050405020304" pitchFamily="18" charset="0"/>
              </a:rPr>
              <a:t>Test</a:t>
            </a:r>
            <a:r>
              <a:rPr lang="el-GR" sz="1800" dirty="0">
                <a:effectLst/>
                <a:latin typeface="Arial" panose="020B0604020202020204" pitchFamily="34" charset="0"/>
                <a:ea typeface="Times New Roman" panose="02020603050405020304" pitchFamily="18" charset="0"/>
              </a:rPr>
              <a:t>_</a:t>
            </a:r>
            <a:r>
              <a:rPr lang="en-US" sz="1800" dirty="0">
                <a:effectLst/>
                <a:latin typeface="Arial" panose="020B0604020202020204" pitchFamily="34" charset="0"/>
                <a:ea typeface="Times New Roman" panose="02020603050405020304" pitchFamily="18" charset="0"/>
              </a:rPr>
              <a:t>answers </a:t>
            </a:r>
            <a:r>
              <a:rPr lang="el-GR" sz="1800" dirty="0">
                <a:effectLst/>
                <a:latin typeface="Arial" panose="020B0604020202020204" pitchFamily="34" charset="0"/>
                <a:ea typeface="Times New Roman" panose="02020603050405020304" pitchFamily="18" charset="0"/>
              </a:rPr>
              <a:t>ενώ η κλάση </a:t>
            </a:r>
            <a:r>
              <a:rPr lang="en-US" sz="1800" dirty="0">
                <a:effectLst/>
                <a:latin typeface="Arial" panose="020B0604020202020204" pitchFamily="34" charset="0"/>
                <a:ea typeface="Times New Roman" panose="02020603050405020304" pitchFamily="18" charset="0"/>
              </a:rPr>
              <a:t>Test </a:t>
            </a:r>
            <a:r>
              <a:rPr lang="el-GR" sz="1800" dirty="0">
                <a:effectLst/>
                <a:latin typeface="Arial" panose="020B0604020202020204" pitchFamily="34" charset="0"/>
                <a:ea typeface="Times New Roman" panose="02020603050405020304" pitchFamily="18" charset="0"/>
              </a:rPr>
              <a:t>αντιπροσωπεύει ένα συγκεκριμένο τεστ  με το σύνολο των ερωτήσεων του</a:t>
            </a:r>
            <a:r>
              <a:rPr lang="el-GR" sz="1800" dirty="0">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1856545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6BBB-85E9-4F40-A352-F937269BB48A}"/>
              </a:ext>
            </a:extLst>
          </p:cNvPr>
          <p:cNvSpPr>
            <a:spLocks noGrp="1"/>
          </p:cNvSpPr>
          <p:nvPr>
            <p:ph type="title"/>
          </p:nvPr>
        </p:nvSpPr>
        <p:spPr>
          <a:xfrm>
            <a:off x="5857461" y="463827"/>
            <a:ext cx="5685182" cy="1389928"/>
          </a:xfrm>
        </p:spPr>
        <p:txBody>
          <a:bodyPr/>
          <a:lstStyle/>
          <a:p>
            <a:r>
              <a:rPr lang="el-GR" dirty="0"/>
              <a:t>Το</a:t>
            </a:r>
            <a:r>
              <a:rPr lang="en-US" dirty="0"/>
              <a:t> Testcommands.py</a:t>
            </a:r>
            <a:r>
              <a:rPr lang="el-GR" dirty="0"/>
              <a:t> </a:t>
            </a:r>
          </a:p>
        </p:txBody>
      </p:sp>
      <p:sp>
        <p:nvSpPr>
          <p:cNvPr id="3" name="Content Placeholder 2">
            <a:extLst>
              <a:ext uri="{FF2B5EF4-FFF2-40B4-BE49-F238E27FC236}">
                <a16:creationId xmlns:a16="http://schemas.microsoft.com/office/drawing/2014/main" id="{63D6B509-B7FC-4CC4-997B-EE26D1BC0E1F}"/>
              </a:ext>
            </a:extLst>
          </p:cNvPr>
          <p:cNvSpPr>
            <a:spLocks noGrp="1"/>
          </p:cNvSpPr>
          <p:nvPr>
            <p:ph idx="1"/>
          </p:nvPr>
        </p:nvSpPr>
        <p:spPr>
          <a:xfrm>
            <a:off x="6202017" y="2015732"/>
            <a:ext cx="5685182" cy="3450613"/>
          </a:xfrm>
        </p:spPr>
        <p:txBody>
          <a:bodyPr/>
          <a:lstStyle/>
          <a:p>
            <a:pPr marL="0" indent="0">
              <a:buNone/>
            </a:pPr>
            <a:r>
              <a:rPr lang="el-GR" sz="1800" dirty="0">
                <a:effectLst/>
                <a:latin typeface="Arial" panose="020B0604020202020204" pitchFamily="34" charset="0"/>
                <a:ea typeface="Times New Roman" panose="02020603050405020304" pitchFamily="18" charset="0"/>
              </a:rPr>
              <a:t>Συνεργάζεται με το </a:t>
            </a:r>
            <a:r>
              <a:rPr lang="en-US" sz="1800" dirty="0">
                <a:effectLst/>
                <a:latin typeface="Arial" panose="020B0604020202020204" pitchFamily="34" charset="0"/>
                <a:ea typeface="Times New Roman" panose="02020603050405020304" pitchFamily="18" charset="0"/>
              </a:rPr>
              <a:t>test</a:t>
            </a:r>
            <a:r>
              <a:rPr lang="el-GR" sz="1800" dirty="0">
                <a:effectLst/>
                <a:latin typeface="Arial" panose="020B0604020202020204" pitchFamily="34" charset="0"/>
                <a:ea typeface="Times New Roman" panose="02020603050405020304" pitchFamily="18" charset="0"/>
              </a:rPr>
              <a:t>.</a:t>
            </a:r>
            <a:r>
              <a:rPr lang="en-US" sz="1800" dirty="0" err="1">
                <a:effectLst/>
                <a:latin typeface="Arial" panose="020B0604020202020204" pitchFamily="34" charset="0"/>
                <a:ea typeface="Times New Roman" panose="02020603050405020304" pitchFamily="18" charset="0"/>
              </a:rPr>
              <a:t>py</a:t>
            </a:r>
            <a:r>
              <a:rPr lang="el-GR" sz="1800" dirty="0">
                <a:effectLst/>
                <a:latin typeface="Arial" panose="020B0604020202020204" pitchFamily="34" charset="0"/>
                <a:ea typeface="Times New Roman" panose="02020603050405020304" pitchFamily="18" charset="0"/>
              </a:rPr>
              <a:t> και τη βιβλιοθήκη </a:t>
            </a:r>
            <a:r>
              <a:rPr lang="en-US" sz="1800" dirty="0">
                <a:effectLst/>
                <a:latin typeface="Arial" panose="020B0604020202020204" pitchFamily="34" charset="0"/>
                <a:ea typeface="Times New Roman" panose="02020603050405020304" pitchFamily="18" charset="0"/>
              </a:rPr>
              <a:t>docx</a:t>
            </a:r>
            <a:r>
              <a:rPr lang="el-GR" sz="1800" dirty="0">
                <a:effectLst/>
                <a:latin typeface="Arial" panose="020B0604020202020204" pitchFamily="34" charset="0"/>
                <a:ea typeface="Times New Roman" panose="02020603050405020304" pitchFamily="18" charset="0"/>
              </a:rPr>
              <a:t> και περιέχει εντολές χρήσιμες για τη διαδικασία της εξέτασης</a:t>
            </a:r>
            <a:r>
              <a:rPr lang="en-US" sz="1800" dirty="0">
                <a:effectLst/>
                <a:latin typeface="Arial" panose="020B0604020202020204" pitchFamily="34" charset="0"/>
                <a:ea typeface="Times New Roman" panose="02020603050405020304" pitchFamily="18" charset="0"/>
              </a:rPr>
              <a:t>.</a:t>
            </a:r>
            <a:endParaRPr lang="el-GR" dirty="0"/>
          </a:p>
        </p:txBody>
      </p:sp>
      <p:pic>
        <p:nvPicPr>
          <p:cNvPr id="4" name="Picture 3">
            <a:extLst>
              <a:ext uri="{FF2B5EF4-FFF2-40B4-BE49-F238E27FC236}">
                <a16:creationId xmlns:a16="http://schemas.microsoft.com/office/drawing/2014/main" id="{E932BB21-2781-4605-9B40-5FFD1C8A04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67130" cy="6149009"/>
          </a:xfrm>
          <a:prstGeom prst="rect">
            <a:avLst/>
          </a:prstGeom>
          <a:noFill/>
          <a:ln>
            <a:noFill/>
          </a:ln>
        </p:spPr>
      </p:pic>
    </p:spTree>
    <p:extLst>
      <p:ext uri="{BB962C8B-B14F-4D97-AF65-F5344CB8AC3E}">
        <p14:creationId xmlns:p14="http://schemas.microsoft.com/office/powerpoint/2010/main" val="2188243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25CF-C58F-4B0D-91A5-D4A776F4972A}"/>
              </a:ext>
            </a:extLst>
          </p:cNvPr>
          <p:cNvSpPr>
            <a:spLocks noGrp="1"/>
          </p:cNvSpPr>
          <p:nvPr>
            <p:ph type="title"/>
          </p:nvPr>
        </p:nvSpPr>
        <p:spPr>
          <a:xfrm>
            <a:off x="1451579" y="212035"/>
            <a:ext cx="9291215" cy="1020417"/>
          </a:xfrm>
        </p:spPr>
        <p:txBody>
          <a:bodyPr/>
          <a:lstStyle/>
          <a:p>
            <a:r>
              <a:rPr lang="el-GR" dirty="0"/>
              <a:t>Η </a:t>
            </a:r>
            <a:r>
              <a:rPr lang="en-US" dirty="0" err="1"/>
              <a:t>Loadtest</a:t>
            </a:r>
            <a:endParaRPr lang="el-GR" dirty="0"/>
          </a:p>
        </p:txBody>
      </p:sp>
      <p:sp>
        <p:nvSpPr>
          <p:cNvPr id="3" name="Content Placeholder 2">
            <a:extLst>
              <a:ext uri="{FF2B5EF4-FFF2-40B4-BE49-F238E27FC236}">
                <a16:creationId xmlns:a16="http://schemas.microsoft.com/office/drawing/2014/main" id="{59B0DA54-90A6-4D30-8A5B-941E11D81B21}"/>
              </a:ext>
            </a:extLst>
          </p:cNvPr>
          <p:cNvSpPr>
            <a:spLocks noGrp="1"/>
          </p:cNvSpPr>
          <p:nvPr>
            <p:ph idx="1"/>
          </p:nvPr>
        </p:nvSpPr>
        <p:spPr>
          <a:xfrm>
            <a:off x="675861" y="1404730"/>
            <a:ext cx="10840277" cy="3397977"/>
          </a:xfrm>
        </p:spPr>
        <p:txBody>
          <a:bodyPr/>
          <a:lstStyle/>
          <a:p>
            <a:pPr marL="0" indent="0">
              <a:buNone/>
            </a:pPr>
            <a:r>
              <a:rPr lang="el-GR" sz="1800" dirty="0">
                <a:effectLst/>
                <a:latin typeface="Arial" panose="020B0604020202020204" pitchFamily="34" charset="0"/>
                <a:ea typeface="Times New Roman" panose="02020603050405020304" pitchFamily="18" charset="0"/>
              </a:rPr>
              <a:t>Φορτώνει το τεστ στη μνήμη. Θα πρέπει να υπάρχει ένα ειδικά διαμορφωμένο αρχείο κειμένου </a:t>
            </a:r>
            <a:r>
              <a:rPr lang="en-US" sz="1800" dirty="0">
                <a:effectLst/>
                <a:latin typeface="Arial" panose="020B0604020202020204" pitchFamily="34" charset="0"/>
                <a:ea typeface="Times New Roman" panose="02020603050405020304" pitchFamily="18" charset="0"/>
              </a:rPr>
              <a:t>docx </a:t>
            </a:r>
            <a:r>
              <a:rPr lang="el-GR" sz="1800" dirty="0">
                <a:effectLst/>
                <a:latin typeface="Arial" panose="020B0604020202020204" pitchFamily="34" charset="0"/>
                <a:ea typeface="Times New Roman" panose="02020603050405020304" pitchFamily="18" charset="0"/>
              </a:rPr>
              <a:t>στον τοπικό φάκελο του πρότζεκτ για να λειτουργήσει, αλλιώς βγάζει μήνυμα ότι το συγκεκριμένο όνομα αρχείου δεν βρέθηκε. Επίσης ελέγχει αν το συγκεκριμένο τεστ είναι ήδη φορτωμένο στη μνήμη και αν αυτός που εκτελεί την εντολή είναι διαχειριστής ή όχι.Μόνο διαχειριστές μπορούν να εκτελέσουν αυτή την εντολή</a:t>
            </a:r>
            <a:endParaRPr lang="el-GR" dirty="0"/>
          </a:p>
        </p:txBody>
      </p:sp>
      <p:pic>
        <p:nvPicPr>
          <p:cNvPr id="7" name="Picture 6">
            <a:extLst>
              <a:ext uri="{FF2B5EF4-FFF2-40B4-BE49-F238E27FC236}">
                <a16:creationId xmlns:a16="http://schemas.microsoft.com/office/drawing/2014/main" id="{D83127B5-5E3D-4210-84C6-A5E4EF7DBED9}"/>
              </a:ext>
            </a:extLst>
          </p:cNvPr>
          <p:cNvPicPr>
            <a:picLocks noChangeAspect="1"/>
          </p:cNvPicPr>
          <p:nvPr/>
        </p:nvPicPr>
        <p:blipFill>
          <a:blip r:embed="rId2"/>
          <a:stretch>
            <a:fillRect/>
          </a:stretch>
        </p:blipFill>
        <p:spPr>
          <a:xfrm>
            <a:off x="2064181" y="3075115"/>
            <a:ext cx="7173102" cy="1443876"/>
          </a:xfrm>
          <a:prstGeom prst="rect">
            <a:avLst/>
          </a:prstGeom>
        </p:spPr>
      </p:pic>
      <p:pic>
        <p:nvPicPr>
          <p:cNvPr id="9" name="Picture 8">
            <a:extLst>
              <a:ext uri="{FF2B5EF4-FFF2-40B4-BE49-F238E27FC236}">
                <a16:creationId xmlns:a16="http://schemas.microsoft.com/office/drawing/2014/main" id="{2E5A50CC-A326-4B0B-834F-A36EB368F191}"/>
              </a:ext>
            </a:extLst>
          </p:cNvPr>
          <p:cNvPicPr>
            <a:picLocks noChangeAspect="1"/>
          </p:cNvPicPr>
          <p:nvPr/>
        </p:nvPicPr>
        <p:blipFill>
          <a:blip r:embed="rId3"/>
          <a:stretch>
            <a:fillRect/>
          </a:stretch>
        </p:blipFill>
        <p:spPr>
          <a:xfrm>
            <a:off x="2064180" y="4518990"/>
            <a:ext cx="7315200" cy="1504950"/>
          </a:xfrm>
          <a:prstGeom prst="rect">
            <a:avLst/>
          </a:prstGeom>
        </p:spPr>
      </p:pic>
    </p:spTree>
    <p:extLst>
      <p:ext uri="{BB962C8B-B14F-4D97-AF65-F5344CB8AC3E}">
        <p14:creationId xmlns:p14="http://schemas.microsoft.com/office/powerpoint/2010/main" val="805756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3EB5-83A6-4756-87E9-54B4E36D9BA3}"/>
              </a:ext>
            </a:extLst>
          </p:cNvPr>
          <p:cNvSpPr>
            <a:spLocks noGrp="1"/>
          </p:cNvSpPr>
          <p:nvPr>
            <p:ph type="title"/>
          </p:nvPr>
        </p:nvSpPr>
        <p:spPr/>
        <p:txBody>
          <a:bodyPr/>
          <a:lstStyle/>
          <a:p>
            <a:r>
              <a:rPr lang="el-GR" dirty="0"/>
              <a:t>Η </a:t>
            </a:r>
            <a:r>
              <a:rPr lang="en-US" dirty="0" err="1"/>
              <a:t>Teststart</a:t>
            </a:r>
            <a:endParaRPr lang="el-GR" dirty="0"/>
          </a:p>
        </p:txBody>
      </p:sp>
      <p:sp>
        <p:nvSpPr>
          <p:cNvPr id="3" name="Content Placeholder 2">
            <a:extLst>
              <a:ext uri="{FF2B5EF4-FFF2-40B4-BE49-F238E27FC236}">
                <a16:creationId xmlns:a16="http://schemas.microsoft.com/office/drawing/2014/main" id="{87AB3E30-B073-423B-BB1A-8A259E156DCB}"/>
              </a:ext>
            </a:extLst>
          </p:cNvPr>
          <p:cNvSpPr>
            <a:spLocks noGrp="1"/>
          </p:cNvSpPr>
          <p:nvPr>
            <p:ph idx="1"/>
          </p:nvPr>
        </p:nvSpPr>
        <p:spPr/>
        <p:txBody>
          <a:bodyPr>
            <a:normAutofit fontScale="85000" lnSpcReduction="10000"/>
          </a:bodyPr>
          <a:lstStyle/>
          <a:p>
            <a:pPr marL="0" indent="0">
              <a:buNone/>
            </a:pPr>
            <a:r>
              <a:rPr lang="el-GR" sz="1800" dirty="0">
                <a:effectLst/>
                <a:latin typeface="Arial" panose="020B0604020202020204" pitchFamily="34" charset="0"/>
                <a:ea typeface="Times New Roman" panose="02020603050405020304" pitchFamily="18" charset="0"/>
              </a:rPr>
              <a:t>Όπως και η  </a:t>
            </a:r>
            <a:r>
              <a:rPr lang="en-US" sz="1800" dirty="0" err="1">
                <a:effectLst/>
                <a:latin typeface="Arial" panose="020B0604020202020204" pitchFamily="34" charset="0"/>
                <a:ea typeface="Times New Roman" panose="02020603050405020304" pitchFamily="18" charset="0"/>
              </a:rPr>
              <a:t>loadtest</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θα πρέπει να δεχτεί ένα όρισμα που είναι το όνομα του τεστ. Και αυτή κάνει μια σειρά από ελέγχους για την ομαλή λειτουργία της εξέτασης.Ελέγχει παραδείγματος χάρη αν ο εξεταζόμενος συμμετέχει ήδη σε τεστ ή όχι , αν το τεστ που αναφέρεται έχει φορτωθεί στη μνήμη ή όχι κλπ</a:t>
            </a:r>
            <a:r>
              <a:rPr lang="en-US" sz="1800" dirty="0">
                <a:effectLst/>
                <a:latin typeface="Arial" panose="020B0604020202020204" pitchFamily="34" charset="0"/>
                <a:ea typeface="Times New Roman" panose="02020603050405020304" pitchFamily="18" charset="0"/>
              </a:rPr>
              <a:t>.</a:t>
            </a:r>
            <a:r>
              <a:rPr lang="el-GR" sz="1800" dirty="0">
                <a:effectLst/>
                <a:latin typeface="Arial" panose="020B0604020202020204" pitchFamily="34" charset="0"/>
                <a:ea typeface="Times New Roman" panose="02020603050405020304" pitchFamily="18" charset="0"/>
              </a:rPr>
              <a:t> Η εντολή αυτή πληκτρολογείται από όσους επιθυμούν να συμμετέχουν στην εξέταση. Τα μηνύματα που στέλνονται κατά της διάρκεια της εξέτασης είναι προσωπικά . Αυτό σημαίνει ότι κάθε εξεταζόμενος δίνει τις απαντήσεις στο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ξεχωριστά,χωρίς να συμμετέχει σε κάποια ομάδα. Η εντολή αυτή περιέχει κώδικα που έχει το ρόλο του μεσολάβητή . Ως μεσολαβητής αναλαμβάνει την εκφώνηση των ερωτήσεων που έχουν φορτωθεί στη μνήμη από την εντολή </a:t>
            </a:r>
            <a:r>
              <a:rPr lang="en-US" sz="1800" dirty="0" err="1">
                <a:effectLst/>
                <a:latin typeface="Arial" panose="020B0604020202020204" pitchFamily="34" charset="0"/>
                <a:ea typeface="Times New Roman" panose="02020603050405020304" pitchFamily="18" charset="0"/>
              </a:rPr>
              <a:t>loadtest</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και την παραλαβή των απαντήσεων και αποθήκευσή τους στη μνήμη από τους εξεταζόμενους. Επίσης περιέχει για κάθε είδους ερώτηση μια σειρά από ελέγχους για τη σωστή είσοδο των δεδομένων</a:t>
            </a:r>
            <a:r>
              <a:rPr lang="en-US" sz="1800" dirty="0">
                <a:effectLst/>
                <a:latin typeface="Arial" panose="020B0604020202020204" pitchFamily="34" charset="0"/>
                <a:ea typeface="Times New Roman" panose="02020603050405020304" pitchFamily="18" charset="0"/>
              </a:rPr>
              <a:t>.</a:t>
            </a:r>
            <a:r>
              <a:rPr lang="el-GR" sz="1800" dirty="0">
                <a:effectLst/>
                <a:latin typeface="Arial" panose="020B0604020202020204" pitchFamily="34" charset="0"/>
                <a:ea typeface="Times New Roman" panose="02020603050405020304" pitchFamily="18" charset="0"/>
              </a:rPr>
              <a:t> Στη περίπτωση που αυτή η εντολή εκτελεστεί για το ίδιο τεστ μετά το τέλος του στη μνήμη κρατούνται και οι δύο απαντήσεις του εξεταζομένου αλλά αργότερα με την εκτέλεση της εντολής </a:t>
            </a:r>
            <a:r>
              <a:rPr lang="en-US" sz="1800" dirty="0" err="1">
                <a:effectLst/>
                <a:latin typeface="Arial" panose="020B0604020202020204" pitchFamily="34" charset="0"/>
                <a:ea typeface="Times New Roman" panose="02020603050405020304" pitchFamily="18" charset="0"/>
              </a:rPr>
              <a:t>printanswers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ή </a:t>
            </a:r>
            <a:r>
              <a:rPr lang="en-US" sz="1800" dirty="0">
                <a:effectLst/>
                <a:latin typeface="Arial" panose="020B0604020202020204" pitchFamily="34" charset="0"/>
                <a:ea typeface="Times New Roman" panose="02020603050405020304" pitchFamily="18" charset="0"/>
              </a:rPr>
              <a:t>stats </a:t>
            </a:r>
            <a:r>
              <a:rPr lang="el-GR" sz="1800" dirty="0">
                <a:effectLst/>
                <a:latin typeface="Arial" panose="020B0604020202020204" pitchFamily="34" charset="0"/>
                <a:ea typeface="Times New Roman" panose="02020603050405020304" pitchFamily="18" charset="0"/>
              </a:rPr>
              <a:t>θα υπολογιστεί μόνο η τελευταία και η παλαιότερη δεν θα ληφθεί υπόψη . Έτσι ο εξεταζόμενος μπορεί να έχει πολλαπλές προσπάθειες σε ένα τεστ αν το επιθυμεί ο καθηγητής του</a:t>
            </a:r>
            <a:r>
              <a:rPr lang="en-US" sz="1800" dirty="0">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899656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84B2-73E4-463B-9FA2-56E09C339BAE}"/>
              </a:ext>
            </a:extLst>
          </p:cNvPr>
          <p:cNvSpPr>
            <a:spLocks noGrp="1"/>
          </p:cNvSpPr>
          <p:nvPr>
            <p:ph type="title"/>
          </p:nvPr>
        </p:nvSpPr>
        <p:spPr>
          <a:xfrm>
            <a:off x="7784235" y="602013"/>
            <a:ext cx="4407765" cy="1484239"/>
          </a:xfrm>
        </p:spPr>
        <p:txBody>
          <a:bodyPr/>
          <a:lstStyle/>
          <a:p>
            <a:r>
              <a:rPr lang="el-GR" dirty="0"/>
              <a:t>Παραδειγμα εξετασης</a:t>
            </a:r>
            <a:r>
              <a:rPr lang="en-US" dirty="0"/>
              <a:t>(1/2)</a:t>
            </a:r>
            <a:endParaRPr lang="el-GR" dirty="0"/>
          </a:p>
        </p:txBody>
      </p:sp>
      <p:sp>
        <p:nvSpPr>
          <p:cNvPr id="3" name="Content Placeholder 2">
            <a:extLst>
              <a:ext uri="{FF2B5EF4-FFF2-40B4-BE49-F238E27FC236}">
                <a16:creationId xmlns:a16="http://schemas.microsoft.com/office/drawing/2014/main" id="{0E4257FE-C97A-44DD-9A99-F107BC93814A}"/>
              </a:ext>
            </a:extLst>
          </p:cNvPr>
          <p:cNvSpPr>
            <a:spLocks noGrp="1"/>
          </p:cNvSpPr>
          <p:nvPr>
            <p:ph idx="1"/>
          </p:nvPr>
        </p:nvSpPr>
        <p:spPr>
          <a:xfrm>
            <a:off x="7981025" y="2592280"/>
            <a:ext cx="3839914" cy="2874065"/>
          </a:xfrm>
        </p:spPr>
        <p:txBody>
          <a:bodyPr/>
          <a:lstStyle/>
          <a:p>
            <a:pPr marL="0" indent="0">
              <a:buNone/>
            </a:pPr>
            <a:r>
              <a:rPr lang="el-GR" dirty="0"/>
              <a:t>Κάθε ερώτηση διαδέχεται την άλλη. Στη περίπτωση λανθασμένης εισαγωγής ο χρήστης θα πρέπει να ξαναεισάγει την απάντησή του . </a:t>
            </a:r>
          </a:p>
        </p:txBody>
      </p:sp>
      <p:pic>
        <p:nvPicPr>
          <p:cNvPr id="5" name="Picture 4">
            <a:extLst>
              <a:ext uri="{FF2B5EF4-FFF2-40B4-BE49-F238E27FC236}">
                <a16:creationId xmlns:a16="http://schemas.microsoft.com/office/drawing/2014/main" id="{C0CA4EB3-3C11-45E3-A0B1-C02BA2DB64C5}"/>
              </a:ext>
            </a:extLst>
          </p:cNvPr>
          <p:cNvPicPr>
            <a:picLocks noChangeAspect="1"/>
          </p:cNvPicPr>
          <p:nvPr/>
        </p:nvPicPr>
        <p:blipFill>
          <a:blip r:embed="rId2"/>
          <a:stretch>
            <a:fillRect/>
          </a:stretch>
        </p:blipFill>
        <p:spPr>
          <a:xfrm>
            <a:off x="1" y="602013"/>
            <a:ext cx="3723860" cy="4864332"/>
          </a:xfrm>
          <a:prstGeom prst="rect">
            <a:avLst/>
          </a:prstGeom>
        </p:spPr>
      </p:pic>
      <p:pic>
        <p:nvPicPr>
          <p:cNvPr id="7" name="Picture 6">
            <a:extLst>
              <a:ext uri="{FF2B5EF4-FFF2-40B4-BE49-F238E27FC236}">
                <a16:creationId xmlns:a16="http://schemas.microsoft.com/office/drawing/2014/main" id="{25CCBE20-288C-4C5F-96C6-7B02A0077C84}"/>
              </a:ext>
            </a:extLst>
          </p:cNvPr>
          <p:cNvPicPr>
            <a:picLocks noChangeAspect="1"/>
          </p:cNvPicPr>
          <p:nvPr/>
        </p:nvPicPr>
        <p:blipFill>
          <a:blip r:embed="rId3"/>
          <a:stretch>
            <a:fillRect/>
          </a:stretch>
        </p:blipFill>
        <p:spPr>
          <a:xfrm>
            <a:off x="3723861" y="602013"/>
            <a:ext cx="4060374" cy="4866586"/>
          </a:xfrm>
          <a:prstGeom prst="rect">
            <a:avLst/>
          </a:prstGeom>
        </p:spPr>
      </p:pic>
    </p:spTree>
    <p:extLst>
      <p:ext uri="{BB962C8B-B14F-4D97-AF65-F5344CB8AC3E}">
        <p14:creationId xmlns:p14="http://schemas.microsoft.com/office/powerpoint/2010/main" val="3649337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0DE6-CB1B-42AD-BBBB-F4FFEE032AA6}"/>
              </a:ext>
            </a:extLst>
          </p:cNvPr>
          <p:cNvSpPr>
            <a:spLocks noGrp="1"/>
          </p:cNvSpPr>
          <p:nvPr>
            <p:ph type="title"/>
          </p:nvPr>
        </p:nvSpPr>
        <p:spPr/>
        <p:txBody>
          <a:bodyPr/>
          <a:lstStyle/>
          <a:p>
            <a:r>
              <a:rPr lang="el-GR" dirty="0"/>
              <a:t>Παραδειγμα εξετασης</a:t>
            </a:r>
            <a:r>
              <a:rPr lang="en-US" dirty="0"/>
              <a:t>(2/2)</a:t>
            </a:r>
            <a:endParaRPr lang="el-GR" dirty="0"/>
          </a:p>
        </p:txBody>
      </p:sp>
      <p:sp>
        <p:nvSpPr>
          <p:cNvPr id="3" name="Content Placeholder 2">
            <a:extLst>
              <a:ext uri="{FF2B5EF4-FFF2-40B4-BE49-F238E27FC236}">
                <a16:creationId xmlns:a16="http://schemas.microsoft.com/office/drawing/2014/main" id="{F629126F-7C47-42B9-9E10-327E559073BE}"/>
              </a:ext>
            </a:extLst>
          </p:cNvPr>
          <p:cNvSpPr>
            <a:spLocks noGrp="1"/>
          </p:cNvSpPr>
          <p:nvPr>
            <p:ph idx="1"/>
          </p:nvPr>
        </p:nvSpPr>
        <p:spPr/>
        <p:txBody>
          <a:bodyPr/>
          <a:lstStyle/>
          <a:p>
            <a:endParaRPr lang="el-GR"/>
          </a:p>
        </p:txBody>
      </p:sp>
      <p:pic>
        <p:nvPicPr>
          <p:cNvPr id="5" name="Picture 4">
            <a:extLst>
              <a:ext uri="{FF2B5EF4-FFF2-40B4-BE49-F238E27FC236}">
                <a16:creationId xmlns:a16="http://schemas.microsoft.com/office/drawing/2014/main" id="{8E7248C2-788C-4A89-BF50-9FBD231FAE49}"/>
              </a:ext>
            </a:extLst>
          </p:cNvPr>
          <p:cNvPicPr>
            <a:picLocks noChangeAspect="1"/>
          </p:cNvPicPr>
          <p:nvPr/>
        </p:nvPicPr>
        <p:blipFill>
          <a:blip r:embed="rId2"/>
          <a:stretch>
            <a:fillRect/>
          </a:stretch>
        </p:blipFill>
        <p:spPr>
          <a:xfrm>
            <a:off x="0" y="1778888"/>
            <a:ext cx="5572125" cy="3924300"/>
          </a:xfrm>
          <a:prstGeom prst="rect">
            <a:avLst/>
          </a:prstGeom>
        </p:spPr>
      </p:pic>
      <p:pic>
        <p:nvPicPr>
          <p:cNvPr id="7" name="Picture 6">
            <a:extLst>
              <a:ext uri="{FF2B5EF4-FFF2-40B4-BE49-F238E27FC236}">
                <a16:creationId xmlns:a16="http://schemas.microsoft.com/office/drawing/2014/main" id="{671F6313-F5CF-4FE7-9563-C720B361B353}"/>
              </a:ext>
            </a:extLst>
          </p:cNvPr>
          <p:cNvPicPr>
            <a:picLocks noChangeAspect="1"/>
          </p:cNvPicPr>
          <p:nvPr/>
        </p:nvPicPr>
        <p:blipFill>
          <a:blip r:embed="rId3"/>
          <a:stretch>
            <a:fillRect/>
          </a:stretch>
        </p:blipFill>
        <p:spPr>
          <a:xfrm>
            <a:off x="5572125" y="1778888"/>
            <a:ext cx="5456744" cy="3924300"/>
          </a:xfrm>
          <a:prstGeom prst="rect">
            <a:avLst/>
          </a:prstGeom>
        </p:spPr>
      </p:pic>
    </p:spTree>
    <p:extLst>
      <p:ext uri="{BB962C8B-B14F-4D97-AF65-F5344CB8AC3E}">
        <p14:creationId xmlns:p14="http://schemas.microsoft.com/office/powerpoint/2010/main" val="3741442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4F32A-1B9F-4597-A0B3-7CB89B1511DE}"/>
              </a:ext>
            </a:extLst>
          </p:cNvPr>
          <p:cNvSpPr>
            <a:spLocks noGrp="1"/>
          </p:cNvSpPr>
          <p:nvPr>
            <p:ph type="title"/>
          </p:nvPr>
        </p:nvSpPr>
        <p:spPr/>
        <p:txBody>
          <a:bodyPr/>
          <a:lstStyle/>
          <a:p>
            <a:r>
              <a:rPr lang="el-GR" dirty="0"/>
              <a:t>Η </a:t>
            </a:r>
            <a:r>
              <a:rPr lang="en-US" dirty="0"/>
              <a:t>Participants</a:t>
            </a:r>
            <a:endParaRPr lang="el-GR" dirty="0"/>
          </a:p>
        </p:txBody>
      </p:sp>
      <p:sp>
        <p:nvSpPr>
          <p:cNvPr id="3" name="Content Placeholder 2">
            <a:extLst>
              <a:ext uri="{FF2B5EF4-FFF2-40B4-BE49-F238E27FC236}">
                <a16:creationId xmlns:a16="http://schemas.microsoft.com/office/drawing/2014/main" id="{4B6AF5BC-C065-4339-A8CB-707F7BADE119}"/>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Δείχνει όλους τους χρήστες που συμμετέχουν στη διαδικασία εξέτασης εκείνη τη στιγμή.Η εντολή αυτή μπορεί να ενεργοποιηθεί μόνο από διαχειριστές και δε δέχεται κάποιο επιπλέον όρισμα</a:t>
            </a:r>
            <a:r>
              <a:rPr lang="en-US" sz="1800" dirty="0">
                <a:effectLst/>
                <a:latin typeface="Arial" panose="020B0604020202020204" pitchFamily="34" charset="0"/>
                <a:ea typeface="Times New Roman" panose="02020603050405020304" pitchFamily="18" charset="0"/>
              </a:rPr>
              <a:t>.</a:t>
            </a:r>
            <a:endParaRPr lang="el-GR" dirty="0"/>
          </a:p>
        </p:txBody>
      </p:sp>
      <p:pic>
        <p:nvPicPr>
          <p:cNvPr id="5" name="Picture 4">
            <a:extLst>
              <a:ext uri="{FF2B5EF4-FFF2-40B4-BE49-F238E27FC236}">
                <a16:creationId xmlns:a16="http://schemas.microsoft.com/office/drawing/2014/main" id="{0475A8E0-69C4-4515-B612-080FB25B949C}"/>
              </a:ext>
            </a:extLst>
          </p:cNvPr>
          <p:cNvPicPr>
            <a:picLocks noChangeAspect="1"/>
          </p:cNvPicPr>
          <p:nvPr/>
        </p:nvPicPr>
        <p:blipFill>
          <a:blip r:embed="rId2"/>
          <a:stretch>
            <a:fillRect/>
          </a:stretch>
        </p:blipFill>
        <p:spPr>
          <a:xfrm>
            <a:off x="2689569" y="3684104"/>
            <a:ext cx="7743156" cy="1637265"/>
          </a:xfrm>
          <a:prstGeom prst="rect">
            <a:avLst/>
          </a:prstGeom>
        </p:spPr>
      </p:pic>
    </p:spTree>
    <p:extLst>
      <p:ext uri="{BB962C8B-B14F-4D97-AF65-F5344CB8AC3E}">
        <p14:creationId xmlns:p14="http://schemas.microsoft.com/office/powerpoint/2010/main" val="23542873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F552E-B08B-4BF6-89A2-5D7CEC45BB85}"/>
              </a:ext>
            </a:extLst>
          </p:cNvPr>
          <p:cNvSpPr>
            <a:spLocks noGrp="1"/>
          </p:cNvSpPr>
          <p:nvPr>
            <p:ph type="title"/>
          </p:nvPr>
        </p:nvSpPr>
        <p:spPr/>
        <p:txBody>
          <a:bodyPr/>
          <a:lstStyle/>
          <a:p>
            <a:r>
              <a:rPr lang="el-GR" dirty="0"/>
              <a:t>Η </a:t>
            </a:r>
            <a:r>
              <a:rPr lang="en-US" dirty="0" err="1"/>
              <a:t>Showme</a:t>
            </a:r>
            <a:endParaRPr lang="el-GR" dirty="0"/>
          </a:p>
        </p:txBody>
      </p:sp>
      <p:sp>
        <p:nvSpPr>
          <p:cNvPr id="3" name="Content Placeholder 2">
            <a:extLst>
              <a:ext uri="{FF2B5EF4-FFF2-40B4-BE49-F238E27FC236}">
                <a16:creationId xmlns:a16="http://schemas.microsoft.com/office/drawing/2014/main" id="{4F1BEE3B-4126-4A38-8F52-F603D84537E4}"/>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Δέχεται δύο ορίσματα. Το όνομα ενός τεστ και το </a:t>
            </a:r>
            <a:r>
              <a:rPr lang="en-US" sz="1800" dirty="0">
                <a:effectLst/>
                <a:latin typeface="Arial" panose="020B0604020202020204" pitchFamily="34" charset="0"/>
                <a:ea typeface="Times New Roman" panose="02020603050405020304" pitchFamily="18" charset="0"/>
              </a:rPr>
              <a:t>id </a:t>
            </a:r>
            <a:r>
              <a:rPr lang="el-GR" sz="1800" dirty="0">
                <a:effectLst/>
                <a:latin typeface="Arial" panose="020B0604020202020204" pitchFamily="34" charset="0"/>
                <a:ea typeface="Times New Roman" panose="02020603050405020304" pitchFamily="18" charset="0"/>
              </a:rPr>
              <a:t>ενός εξεταζόμενου. Επιστρέφει τις απαντήσεις ενός εξεταζόμενου από ένα συγκεκριμένο τεστ σε προσωπιικό μήνυμα σε κάποιο διαχειριστή.</a:t>
            </a:r>
            <a:endParaRPr lang="el-GR" dirty="0"/>
          </a:p>
        </p:txBody>
      </p:sp>
      <p:pic>
        <p:nvPicPr>
          <p:cNvPr id="7" name="Picture 6">
            <a:extLst>
              <a:ext uri="{FF2B5EF4-FFF2-40B4-BE49-F238E27FC236}">
                <a16:creationId xmlns:a16="http://schemas.microsoft.com/office/drawing/2014/main" id="{E68F7DF0-0CF4-4EA0-8D19-9DDF9E101EBF}"/>
              </a:ext>
            </a:extLst>
          </p:cNvPr>
          <p:cNvPicPr>
            <a:picLocks noChangeAspect="1"/>
          </p:cNvPicPr>
          <p:nvPr/>
        </p:nvPicPr>
        <p:blipFill>
          <a:blip r:embed="rId2"/>
          <a:stretch>
            <a:fillRect/>
          </a:stretch>
        </p:blipFill>
        <p:spPr>
          <a:xfrm>
            <a:off x="450366" y="3321532"/>
            <a:ext cx="2200275" cy="1990725"/>
          </a:xfrm>
          <a:prstGeom prst="rect">
            <a:avLst/>
          </a:prstGeom>
        </p:spPr>
      </p:pic>
      <p:pic>
        <p:nvPicPr>
          <p:cNvPr id="9" name="Picture 8">
            <a:extLst>
              <a:ext uri="{FF2B5EF4-FFF2-40B4-BE49-F238E27FC236}">
                <a16:creationId xmlns:a16="http://schemas.microsoft.com/office/drawing/2014/main" id="{EDE70AC2-4FA1-4D63-856C-0D3363EF9A8B}"/>
              </a:ext>
            </a:extLst>
          </p:cNvPr>
          <p:cNvPicPr>
            <a:picLocks noChangeAspect="1"/>
          </p:cNvPicPr>
          <p:nvPr/>
        </p:nvPicPr>
        <p:blipFill>
          <a:blip r:embed="rId3"/>
          <a:stretch>
            <a:fillRect/>
          </a:stretch>
        </p:blipFill>
        <p:spPr>
          <a:xfrm>
            <a:off x="4063654" y="3122276"/>
            <a:ext cx="7324725" cy="1409700"/>
          </a:xfrm>
          <a:prstGeom prst="rect">
            <a:avLst/>
          </a:prstGeom>
        </p:spPr>
      </p:pic>
      <p:pic>
        <p:nvPicPr>
          <p:cNvPr id="11" name="Picture 10">
            <a:extLst>
              <a:ext uri="{FF2B5EF4-FFF2-40B4-BE49-F238E27FC236}">
                <a16:creationId xmlns:a16="http://schemas.microsoft.com/office/drawing/2014/main" id="{B3CAD7A9-5A4C-4D7E-B3CA-5DD139D277F4}"/>
              </a:ext>
            </a:extLst>
          </p:cNvPr>
          <p:cNvPicPr>
            <a:picLocks noChangeAspect="1"/>
          </p:cNvPicPr>
          <p:nvPr/>
        </p:nvPicPr>
        <p:blipFill>
          <a:blip r:embed="rId4"/>
          <a:stretch>
            <a:fillRect/>
          </a:stretch>
        </p:blipFill>
        <p:spPr>
          <a:xfrm>
            <a:off x="5536924" y="4693954"/>
            <a:ext cx="3328781" cy="1359527"/>
          </a:xfrm>
          <a:prstGeom prst="rect">
            <a:avLst/>
          </a:prstGeom>
        </p:spPr>
      </p:pic>
    </p:spTree>
    <p:extLst>
      <p:ext uri="{BB962C8B-B14F-4D97-AF65-F5344CB8AC3E}">
        <p14:creationId xmlns:p14="http://schemas.microsoft.com/office/powerpoint/2010/main" val="1937716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F7F6-EBD3-48C9-BF69-D47553028D80}"/>
              </a:ext>
            </a:extLst>
          </p:cNvPr>
          <p:cNvSpPr>
            <a:spLocks noGrp="1"/>
          </p:cNvSpPr>
          <p:nvPr>
            <p:ph type="title"/>
          </p:nvPr>
        </p:nvSpPr>
        <p:spPr>
          <a:xfrm>
            <a:off x="5393635" y="804519"/>
            <a:ext cx="5349159" cy="1049235"/>
          </a:xfrm>
        </p:spPr>
        <p:txBody>
          <a:bodyPr/>
          <a:lstStyle/>
          <a:p>
            <a:r>
              <a:rPr lang="el-GR" dirty="0"/>
              <a:t>Η </a:t>
            </a:r>
            <a:r>
              <a:rPr lang="en-US" dirty="0" err="1"/>
              <a:t>STats</a:t>
            </a:r>
            <a:endParaRPr lang="el-GR" dirty="0"/>
          </a:p>
        </p:txBody>
      </p:sp>
      <p:sp>
        <p:nvSpPr>
          <p:cNvPr id="3" name="Content Placeholder 2">
            <a:extLst>
              <a:ext uri="{FF2B5EF4-FFF2-40B4-BE49-F238E27FC236}">
                <a16:creationId xmlns:a16="http://schemas.microsoft.com/office/drawing/2014/main" id="{DA9C0CD7-5780-495A-AB9D-24FDD3F012F6}"/>
              </a:ext>
            </a:extLst>
          </p:cNvPr>
          <p:cNvSpPr>
            <a:spLocks noGrp="1"/>
          </p:cNvSpPr>
          <p:nvPr>
            <p:ph idx="1"/>
          </p:nvPr>
        </p:nvSpPr>
        <p:spPr>
          <a:xfrm>
            <a:off x="5671930" y="2015732"/>
            <a:ext cx="5070864" cy="3450613"/>
          </a:xfrm>
        </p:spPr>
        <p:txBody>
          <a:bodyPr/>
          <a:lstStyle/>
          <a:p>
            <a:pPr marL="0" indent="0">
              <a:buNone/>
            </a:pPr>
            <a:r>
              <a:rPr lang="el-GR" sz="1800" dirty="0">
                <a:effectLst/>
                <a:latin typeface="Arial" panose="020B0604020202020204" pitchFamily="34" charset="0"/>
                <a:ea typeface="Times New Roman" panose="02020603050405020304" pitchFamily="18" charset="0"/>
              </a:rPr>
              <a:t>Επιστρέφει τα στατιστικά από τις ερωτήσεις μονής και πολλαπλής επιλογής από κάποιο τεστ. Δέχεται ως όρισμα το όνομα ενός τεστ και ενεργοποιείται μόνο από διαχειριστές.</a:t>
            </a:r>
            <a:endParaRPr lang="el-GR" dirty="0"/>
          </a:p>
        </p:txBody>
      </p:sp>
      <p:pic>
        <p:nvPicPr>
          <p:cNvPr id="5" name="Picture 4">
            <a:extLst>
              <a:ext uri="{FF2B5EF4-FFF2-40B4-BE49-F238E27FC236}">
                <a16:creationId xmlns:a16="http://schemas.microsoft.com/office/drawing/2014/main" id="{5B4AD02D-9D5E-47D6-9AE5-18628EF97745}"/>
              </a:ext>
            </a:extLst>
          </p:cNvPr>
          <p:cNvPicPr>
            <a:picLocks noChangeAspect="1"/>
          </p:cNvPicPr>
          <p:nvPr/>
        </p:nvPicPr>
        <p:blipFill>
          <a:blip r:embed="rId2"/>
          <a:stretch>
            <a:fillRect/>
          </a:stretch>
        </p:blipFill>
        <p:spPr>
          <a:xfrm>
            <a:off x="349319" y="281331"/>
            <a:ext cx="4257675" cy="5772150"/>
          </a:xfrm>
          <a:prstGeom prst="rect">
            <a:avLst/>
          </a:prstGeom>
        </p:spPr>
      </p:pic>
    </p:spTree>
    <p:extLst>
      <p:ext uri="{BB962C8B-B14F-4D97-AF65-F5344CB8AC3E}">
        <p14:creationId xmlns:p14="http://schemas.microsoft.com/office/powerpoint/2010/main" val="3342006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3083-882C-465F-8727-A99EB498FF32}"/>
              </a:ext>
            </a:extLst>
          </p:cNvPr>
          <p:cNvSpPr>
            <a:spLocks noGrp="1"/>
          </p:cNvSpPr>
          <p:nvPr>
            <p:ph type="title"/>
          </p:nvPr>
        </p:nvSpPr>
        <p:spPr/>
        <p:txBody>
          <a:bodyPr/>
          <a:lstStyle/>
          <a:p>
            <a:r>
              <a:rPr lang="el-GR" dirty="0"/>
              <a:t>Η </a:t>
            </a:r>
            <a:r>
              <a:rPr lang="en-US" dirty="0" err="1"/>
              <a:t>Printanswers</a:t>
            </a:r>
            <a:endParaRPr lang="el-GR" dirty="0"/>
          </a:p>
        </p:txBody>
      </p:sp>
      <p:sp>
        <p:nvSpPr>
          <p:cNvPr id="3" name="Content Placeholder 2">
            <a:extLst>
              <a:ext uri="{FF2B5EF4-FFF2-40B4-BE49-F238E27FC236}">
                <a16:creationId xmlns:a16="http://schemas.microsoft.com/office/drawing/2014/main" id="{D776B936-EB33-42ED-92FF-85B3367347B8}"/>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Δέχεται ως όρισμα το όνομα ενός τεστ.Δημιουργεί αν δεν υπάρχει σχετικό φάκελο με το τεστ και απαθηκεύει σε αρχεία </a:t>
            </a:r>
            <a:r>
              <a:rPr lang="en-US" sz="1800" dirty="0">
                <a:effectLst/>
                <a:latin typeface="Arial" panose="020B0604020202020204" pitchFamily="34" charset="0"/>
                <a:ea typeface="Times New Roman" panose="02020603050405020304" pitchFamily="18" charset="0"/>
              </a:rPr>
              <a:t>docx </a:t>
            </a:r>
            <a:r>
              <a:rPr lang="el-GR" sz="1800" dirty="0">
                <a:effectLst/>
                <a:latin typeface="Arial" panose="020B0604020202020204" pitchFamily="34" charset="0"/>
                <a:ea typeface="Times New Roman" panose="02020603050405020304" pitchFamily="18" charset="0"/>
              </a:rPr>
              <a:t>τις απαντήσεις των εξεταζομένων.</a:t>
            </a:r>
            <a:endParaRPr lang="el-GR" dirty="0"/>
          </a:p>
        </p:txBody>
      </p:sp>
      <p:pic>
        <p:nvPicPr>
          <p:cNvPr id="5" name="Picture 4">
            <a:extLst>
              <a:ext uri="{FF2B5EF4-FFF2-40B4-BE49-F238E27FC236}">
                <a16:creationId xmlns:a16="http://schemas.microsoft.com/office/drawing/2014/main" id="{37873D9C-BFC1-466C-9776-A2EAACD71123}"/>
              </a:ext>
            </a:extLst>
          </p:cNvPr>
          <p:cNvPicPr>
            <a:picLocks noChangeAspect="1"/>
          </p:cNvPicPr>
          <p:nvPr/>
        </p:nvPicPr>
        <p:blipFill>
          <a:blip r:embed="rId2"/>
          <a:stretch>
            <a:fillRect/>
          </a:stretch>
        </p:blipFill>
        <p:spPr>
          <a:xfrm>
            <a:off x="1576388" y="2903037"/>
            <a:ext cx="7820025" cy="1333500"/>
          </a:xfrm>
          <a:prstGeom prst="rect">
            <a:avLst/>
          </a:prstGeom>
        </p:spPr>
      </p:pic>
      <p:pic>
        <p:nvPicPr>
          <p:cNvPr id="7" name="Picture 6">
            <a:extLst>
              <a:ext uri="{FF2B5EF4-FFF2-40B4-BE49-F238E27FC236}">
                <a16:creationId xmlns:a16="http://schemas.microsoft.com/office/drawing/2014/main" id="{B52DEED3-E604-43B6-A01A-48C875C7D30E}"/>
              </a:ext>
            </a:extLst>
          </p:cNvPr>
          <p:cNvPicPr>
            <a:picLocks noChangeAspect="1"/>
          </p:cNvPicPr>
          <p:nvPr/>
        </p:nvPicPr>
        <p:blipFill>
          <a:blip r:embed="rId3"/>
          <a:stretch>
            <a:fillRect/>
          </a:stretch>
        </p:blipFill>
        <p:spPr>
          <a:xfrm>
            <a:off x="2487888" y="4388576"/>
            <a:ext cx="4893573" cy="1544049"/>
          </a:xfrm>
          <a:prstGeom prst="rect">
            <a:avLst/>
          </a:prstGeom>
        </p:spPr>
      </p:pic>
    </p:spTree>
    <p:extLst>
      <p:ext uri="{BB962C8B-B14F-4D97-AF65-F5344CB8AC3E}">
        <p14:creationId xmlns:p14="http://schemas.microsoft.com/office/powerpoint/2010/main" val="203661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148C-B912-40BA-895E-6C60F5DF94BA}"/>
              </a:ext>
            </a:extLst>
          </p:cNvPr>
          <p:cNvSpPr>
            <a:spLocks noGrp="1"/>
          </p:cNvSpPr>
          <p:nvPr>
            <p:ph type="title"/>
          </p:nvPr>
        </p:nvSpPr>
        <p:spPr/>
        <p:txBody>
          <a:bodyPr/>
          <a:lstStyle/>
          <a:p>
            <a:r>
              <a:rPr lang="el-GR" dirty="0"/>
              <a:t>Μερικα απο τα Χαρακτηριστικα</a:t>
            </a:r>
          </a:p>
        </p:txBody>
      </p:sp>
      <p:sp>
        <p:nvSpPr>
          <p:cNvPr id="3" name="Content Placeholder 2">
            <a:extLst>
              <a:ext uri="{FF2B5EF4-FFF2-40B4-BE49-F238E27FC236}">
                <a16:creationId xmlns:a16="http://schemas.microsoft.com/office/drawing/2014/main" id="{FBD4DB7B-7847-4356-B35F-0DC05BC0E473}"/>
              </a:ext>
            </a:extLst>
          </p:cNvPr>
          <p:cNvSpPr>
            <a:spLocks noGrp="1"/>
          </p:cNvSpPr>
          <p:nvPr>
            <p:ph idx="1"/>
          </p:nvPr>
        </p:nvSpPr>
        <p:spPr>
          <a:xfrm>
            <a:off x="1451579" y="1764146"/>
            <a:ext cx="9291215" cy="4082472"/>
          </a:xfrm>
        </p:spPr>
        <p:txBody>
          <a:bodyPr>
            <a:normAutofit fontScale="92500" lnSpcReduction="20000"/>
          </a:bodyPr>
          <a:lstStyle/>
          <a:p>
            <a:r>
              <a:rPr lang="el-GR" dirty="0"/>
              <a:t>Αποτελείται από σέρβερς </a:t>
            </a:r>
            <a:r>
              <a:rPr lang="en-US" dirty="0"/>
              <a:t>(guilds)</a:t>
            </a:r>
            <a:r>
              <a:rPr lang="el-GR" dirty="0"/>
              <a:t>,είτε ιδιωτικούς είτε δημόσιους.</a:t>
            </a:r>
          </a:p>
          <a:p>
            <a:r>
              <a:rPr lang="el-GR" dirty="0"/>
              <a:t>Κάθε σέρβερ αποτελείται από κανάλια, φωνητικά ,γραπτά και κανάλια ομιλίας-σκηνής. (</a:t>
            </a:r>
            <a:r>
              <a:rPr lang="en-US" dirty="0"/>
              <a:t>stage channels).</a:t>
            </a:r>
          </a:p>
          <a:p>
            <a:r>
              <a:rPr lang="el-GR" dirty="0"/>
              <a:t>Σε κάθε σέρβερ δίνεται η δυνατότητα δημιουργίας ρόλων . Οι ρόλοι δίνονται στους χρήστες από κάποιον διαχειριστή για να προσδιοριστούν οι  ιδιότητες τους ή η ιεραρχία τους στο σέρβερ καθώς και τα δικαιώματα τους εντός αυτού.</a:t>
            </a:r>
          </a:p>
          <a:p>
            <a:r>
              <a:rPr lang="el-GR" dirty="0"/>
              <a:t>Προσφέρει δυνατότητες φωνητικής και γραπτής ομιλίας, μοίρασμα οθόνης κλπ.</a:t>
            </a:r>
          </a:p>
          <a:p>
            <a:r>
              <a:rPr lang="el-GR" dirty="0"/>
              <a:t>Πέρα από τους σέρβερς οι χρήστες μπορούν να κρατήσουν δική τους λίστα φίλων και λίστα μπλοκαρισμένων χρηστών.</a:t>
            </a:r>
          </a:p>
          <a:p>
            <a:r>
              <a:rPr lang="el-GR" dirty="0"/>
              <a:t>Παρέχει τη δυνατότητα του πλούσιου κειμένου και του </a:t>
            </a:r>
            <a:r>
              <a:rPr lang="en-US" dirty="0"/>
              <a:t>markdown</a:t>
            </a:r>
            <a:r>
              <a:rPr lang="el-GR" dirty="0"/>
              <a:t> και τη δυνατότητα αναζήτησης.</a:t>
            </a:r>
          </a:p>
        </p:txBody>
      </p:sp>
    </p:spTree>
    <p:extLst>
      <p:ext uri="{BB962C8B-B14F-4D97-AF65-F5344CB8AC3E}">
        <p14:creationId xmlns:p14="http://schemas.microsoft.com/office/powerpoint/2010/main" val="3737420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3486-90B1-4E92-8950-9F8E3749AB38}"/>
              </a:ext>
            </a:extLst>
          </p:cNvPr>
          <p:cNvSpPr>
            <a:spLocks noGrp="1"/>
          </p:cNvSpPr>
          <p:nvPr>
            <p:ph type="title"/>
          </p:nvPr>
        </p:nvSpPr>
        <p:spPr>
          <a:xfrm>
            <a:off x="5989983" y="804519"/>
            <a:ext cx="5950226" cy="1211213"/>
          </a:xfrm>
        </p:spPr>
        <p:txBody>
          <a:bodyPr>
            <a:normAutofit/>
          </a:bodyPr>
          <a:lstStyle/>
          <a:p>
            <a:r>
              <a:rPr lang="el-GR" dirty="0"/>
              <a:t>Η μορφη των </a:t>
            </a:r>
            <a:r>
              <a:rPr lang="en-US" dirty="0"/>
              <a:t>docx </a:t>
            </a:r>
            <a:r>
              <a:rPr lang="el-GR" dirty="0"/>
              <a:t>αρχειων των απαντησεων</a:t>
            </a:r>
          </a:p>
        </p:txBody>
      </p:sp>
      <p:sp>
        <p:nvSpPr>
          <p:cNvPr id="3" name="Content Placeholder 2">
            <a:extLst>
              <a:ext uri="{FF2B5EF4-FFF2-40B4-BE49-F238E27FC236}">
                <a16:creationId xmlns:a16="http://schemas.microsoft.com/office/drawing/2014/main" id="{EF7E42B0-8DCC-4ADD-9C45-D25A9E44BA75}"/>
              </a:ext>
            </a:extLst>
          </p:cNvPr>
          <p:cNvSpPr>
            <a:spLocks noGrp="1"/>
          </p:cNvSpPr>
          <p:nvPr>
            <p:ph idx="1"/>
          </p:nvPr>
        </p:nvSpPr>
        <p:spPr>
          <a:xfrm>
            <a:off x="6095999" y="2015732"/>
            <a:ext cx="5950225" cy="3450613"/>
          </a:xfrm>
        </p:spPr>
        <p:txBody>
          <a:bodyPr/>
          <a:lstStyle/>
          <a:p>
            <a:pPr marL="0" indent="0">
              <a:buNone/>
            </a:pPr>
            <a:r>
              <a:rPr lang="el-GR" dirty="0"/>
              <a:t>Περιέχουν τα στοιχεία του εξεταζόμενου είναι εγγεγραμμένος στη βάση δεδομένων , διαφορετικά περιέχουν μόνο το </a:t>
            </a:r>
            <a:r>
              <a:rPr lang="en-US" dirty="0"/>
              <a:t>discord ID </a:t>
            </a:r>
            <a:r>
              <a:rPr lang="el-GR" dirty="0"/>
              <a:t>του . </a:t>
            </a:r>
          </a:p>
          <a:p>
            <a:pPr marL="0" indent="0">
              <a:buNone/>
            </a:pPr>
            <a:r>
              <a:rPr lang="el-GR" dirty="0"/>
              <a:t>Έπειτα καταγράφονται αναλυτικά οι απαντήσεις του σε κάθε ερώτηση και αν είναι μονής ή πολλαπλής επιλογής βαθμολογούνται αυτομάτως.</a:t>
            </a:r>
          </a:p>
        </p:txBody>
      </p:sp>
      <p:pic>
        <p:nvPicPr>
          <p:cNvPr id="5" name="Picture 4">
            <a:extLst>
              <a:ext uri="{FF2B5EF4-FFF2-40B4-BE49-F238E27FC236}">
                <a16:creationId xmlns:a16="http://schemas.microsoft.com/office/drawing/2014/main" id="{7B5CE9C3-1FF6-4DFF-A019-A13B4DD5D565}"/>
              </a:ext>
            </a:extLst>
          </p:cNvPr>
          <p:cNvPicPr>
            <a:picLocks noChangeAspect="1"/>
          </p:cNvPicPr>
          <p:nvPr/>
        </p:nvPicPr>
        <p:blipFill>
          <a:blip r:embed="rId2"/>
          <a:stretch>
            <a:fillRect/>
          </a:stretch>
        </p:blipFill>
        <p:spPr>
          <a:xfrm>
            <a:off x="0" y="1"/>
            <a:ext cx="5857461" cy="6082748"/>
          </a:xfrm>
          <a:prstGeom prst="rect">
            <a:avLst/>
          </a:prstGeom>
        </p:spPr>
      </p:pic>
    </p:spTree>
    <p:extLst>
      <p:ext uri="{BB962C8B-B14F-4D97-AF65-F5344CB8AC3E}">
        <p14:creationId xmlns:p14="http://schemas.microsoft.com/office/powerpoint/2010/main" val="3140763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A46D4-B679-4153-9E30-DA3736ED109B}"/>
              </a:ext>
            </a:extLst>
          </p:cNvPr>
          <p:cNvSpPr>
            <a:spLocks noGrp="1"/>
          </p:cNvSpPr>
          <p:nvPr>
            <p:ph type="title"/>
          </p:nvPr>
        </p:nvSpPr>
        <p:spPr>
          <a:xfrm>
            <a:off x="1451579" y="225288"/>
            <a:ext cx="9291215" cy="1166368"/>
          </a:xfrm>
        </p:spPr>
        <p:txBody>
          <a:bodyPr/>
          <a:lstStyle/>
          <a:p>
            <a:r>
              <a:rPr lang="el-GR" dirty="0"/>
              <a:t>Η μορφη των </a:t>
            </a:r>
            <a:r>
              <a:rPr lang="en-US" dirty="0"/>
              <a:t>docx </a:t>
            </a:r>
            <a:r>
              <a:rPr lang="el-GR" dirty="0"/>
              <a:t>αρχειων των Ερωτησεων</a:t>
            </a:r>
            <a:r>
              <a:rPr lang="en-US" dirty="0"/>
              <a:t>(1/2)</a:t>
            </a:r>
            <a:endParaRPr lang="el-GR" dirty="0"/>
          </a:p>
        </p:txBody>
      </p:sp>
      <p:sp>
        <p:nvSpPr>
          <p:cNvPr id="3" name="Content Placeholder 2">
            <a:extLst>
              <a:ext uri="{FF2B5EF4-FFF2-40B4-BE49-F238E27FC236}">
                <a16:creationId xmlns:a16="http://schemas.microsoft.com/office/drawing/2014/main" id="{5AF1B442-2163-404D-B2FD-CF62019E73D7}"/>
              </a:ext>
            </a:extLst>
          </p:cNvPr>
          <p:cNvSpPr>
            <a:spLocks noGrp="1"/>
          </p:cNvSpPr>
          <p:nvPr>
            <p:ph idx="1"/>
          </p:nvPr>
        </p:nvSpPr>
        <p:spPr>
          <a:xfrm>
            <a:off x="7513983" y="1450966"/>
            <a:ext cx="4479234" cy="4514158"/>
          </a:xfrm>
        </p:spPr>
        <p:txBody>
          <a:bodyPr>
            <a:normAutofit fontScale="85000" lnSpcReduction="20000"/>
          </a:bodyPr>
          <a:lstStyle/>
          <a:p>
            <a:pPr marL="0" indent="0">
              <a:buNone/>
            </a:pPr>
            <a:r>
              <a:rPr lang="el-GR" sz="1800" dirty="0">
                <a:effectLst/>
                <a:latin typeface="Arial" panose="020B0604020202020204" pitchFamily="34" charset="0"/>
                <a:ea typeface="Times New Roman" panose="02020603050405020304" pitchFamily="18" charset="0"/>
              </a:rPr>
              <a:t>Οι ερωτήσεις συντάσονται με συγκεκριμένο τρόπο μέσα στο αρχείο. Κάθε ερώτηση καταλαμβάνει μία παράγραφο. Γι αυτό μόλις αυτός που συντάσει το τεστ τελειώσει μια ερώτηση πατάει το κουμπί </a:t>
            </a:r>
            <a:r>
              <a:rPr lang="en-US" sz="1800" dirty="0">
                <a:effectLst/>
                <a:latin typeface="Arial" panose="020B0604020202020204" pitchFamily="34" charset="0"/>
                <a:ea typeface="Times New Roman" panose="02020603050405020304" pitchFamily="18" charset="0"/>
              </a:rPr>
              <a:t>enter</a:t>
            </a:r>
            <a:r>
              <a:rPr lang="el-GR" sz="1800" dirty="0">
                <a:effectLst/>
                <a:latin typeface="Arial" panose="020B0604020202020204" pitchFamily="34" charset="0"/>
                <a:ea typeface="Times New Roman" panose="02020603050405020304" pitchFamily="18" charset="0"/>
              </a:rPr>
              <a:t> για να αλλάξει παράγραφο. Το κουμπί αυτό δεν πρέπει να πατηθεί κατα τη διάρκεια που συντάσεται η ίδια ερώτηση γιατί το πρόγραμμα θα την αναγνωρίσει ως την επόμενη ερώτηση και πιθανότατα να εμφανίσει σφάλμα. Οι παράγραφοι διαμορφώνονται με βάση τον τύπο της ερώτησης και τα ορίσματά τους διακόπτονται από το σύμβολο του δολάριου</a:t>
            </a:r>
            <a:r>
              <a:rPr lang="en-US" sz="1800" dirty="0">
                <a:effectLst/>
                <a:latin typeface="Arial" panose="020B0604020202020204" pitchFamily="34" charset="0"/>
                <a:ea typeface="Times New Roman" panose="02020603050405020304" pitchFamily="18" charset="0"/>
              </a:rPr>
              <a:t>.</a:t>
            </a:r>
            <a:endParaRPr lang="el-GR" sz="1800" dirty="0">
              <a:effectLst/>
              <a:latin typeface="Arial" panose="020B0604020202020204" pitchFamily="34" charset="0"/>
              <a:ea typeface="Times New Roman" panose="02020603050405020304" pitchFamily="18" charset="0"/>
            </a:endParaRPr>
          </a:p>
          <a:p>
            <a:pPr marL="0" indent="0">
              <a:buNone/>
            </a:pPr>
            <a:r>
              <a:rPr lang="el-GR" sz="1800" dirty="0">
                <a:effectLst/>
                <a:latin typeface="Arial" panose="020B0604020202020204" pitchFamily="34" charset="0"/>
                <a:ea typeface="Times New Roman" panose="02020603050405020304" pitchFamily="18" charset="0"/>
              </a:rPr>
              <a:t>Το αρχείο των ερωτήσεων έπειτα τοποθετείται στο τοπικό φάκελο του προγράμματος.</a:t>
            </a:r>
          </a:p>
          <a:p>
            <a:pPr marL="0" indent="0">
              <a:buNone/>
            </a:pPr>
            <a:r>
              <a:rPr lang="el-GR" sz="1800" dirty="0">
                <a:solidFill>
                  <a:srgbClr val="FF0000"/>
                </a:solidFill>
                <a:effectLst/>
                <a:latin typeface="Arial" panose="020B0604020202020204" pitchFamily="34" charset="0"/>
                <a:ea typeface="Times New Roman" panose="02020603050405020304" pitchFamily="18" charset="0"/>
              </a:rPr>
              <a:t>Προσοχή </a:t>
            </a:r>
            <a:r>
              <a:rPr lang="el-GR" sz="1800" dirty="0">
                <a:effectLst/>
                <a:latin typeface="Arial" panose="020B0604020202020204" pitchFamily="34" charset="0"/>
                <a:ea typeface="Times New Roman" panose="02020603050405020304" pitchFamily="18" charset="0"/>
              </a:rPr>
              <a:t>: Η κάθε παράγραφος αναγνωρίζεται ως ερώτηση και θα πρέπει να έχει μια από τις παραπάνω μορφές που θα παρουσιαστούν.</a:t>
            </a:r>
            <a:endParaRPr lang="el-GR" dirty="0"/>
          </a:p>
        </p:txBody>
      </p:sp>
      <p:pic>
        <p:nvPicPr>
          <p:cNvPr id="5" name="Picture 4">
            <a:extLst>
              <a:ext uri="{FF2B5EF4-FFF2-40B4-BE49-F238E27FC236}">
                <a16:creationId xmlns:a16="http://schemas.microsoft.com/office/drawing/2014/main" id="{93545BE2-64C5-43FD-8504-545F06E93040}"/>
              </a:ext>
            </a:extLst>
          </p:cNvPr>
          <p:cNvPicPr>
            <a:picLocks noChangeAspect="1"/>
          </p:cNvPicPr>
          <p:nvPr/>
        </p:nvPicPr>
        <p:blipFill>
          <a:blip r:embed="rId2"/>
          <a:stretch>
            <a:fillRect/>
          </a:stretch>
        </p:blipFill>
        <p:spPr>
          <a:xfrm>
            <a:off x="0" y="1450968"/>
            <a:ext cx="7394713" cy="4514158"/>
          </a:xfrm>
          <a:prstGeom prst="rect">
            <a:avLst/>
          </a:prstGeom>
        </p:spPr>
      </p:pic>
    </p:spTree>
    <p:extLst>
      <p:ext uri="{BB962C8B-B14F-4D97-AF65-F5344CB8AC3E}">
        <p14:creationId xmlns:p14="http://schemas.microsoft.com/office/powerpoint/2010/main" val="2041945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30A9-EC90-4E66-B598-1282C90D1689}"/>
              </a:ext>
            </a:extLst>
          </p:cNvPr>
          <p:cNvSpPr>
            <a:spLocks noGrp="1"/>
          </p:cNvSpPr>
          <p:nvPr>
            <p:ph type="title"/>
          </p:nvPr>
        </p:nvSpPr>
        <p:spPr>
          <a:xfrm>
            <a:off x="1451579" y="291549"/>
            <a:ext cx="9291215" cy="1205947"/>
          </a:xfrm>
        </p:spPr>
        <p:txBody>
          <a:bodyPr/>
          <a:lstStyle/>
          <a:p>
            <a:r>
              <a:rPr lang="el-GR" dirty="0"/>
              <a:t>Η μορφη των </a:t>
            </a:r>
            <a:r>
              <a:rPr lang="en-US" dirty="0"/>
              <a:t>docx </a:t>
            </a:r>
            <a:r>
              <a:rPr lang="el-GR" dirty="0"/>
              <a:t>αρχειων των Ερωτησεων</a:t>
            </a:r>
            <a:r>
              <a:rPr lang="en-US" dirty="0"/>
              <a:t>(2/2)</a:t>
            </a:r>
            <a:endParaRPr lang="el-GR" dirty="0"/>
          </a:p>
        </p:txBody>
      </p:sp>
      <p:sp>
        <p:nvSpPr>
          <p:cNvPr id="3" name="Content Placeholder 2">
            <a:extLst>
              <a:ext uri="{FF2B5EF4-FFF2-40B4-BE49-F238E27FC236}">
                <a16:creationId xmlns:a16="http://schemas.microsoft.com/office/drawing/2014/main" id="{6A96CA34-B0DF-45EA-B2E5-BB8554C073D5}"/>
              </a:ext>
            </a:extLst>
          </p:cNvPr>
          <p:cNvSpPr>
            <a:spLocks noGrp="1"/>
          </p:cNvSpPr>
          <p:nvPr>
            <p:ph idx="1"/>
          </p:nvPr>
        </p:nvSpPr>
        <p:spPr>
          <a:xfrm>
            <a:off x="128337" y="1497496"/>
            <a:ext cx="11887200" cy="4555985"/>
          </a:xfrm>
        </p:spPr>
        <p:txBody>
          <a:bodyPr>
            <a:normAutofit fontScale="85000" lnSpcReduction="10000"/>
          </a:bodyPr>
          <a:lstStyle/>
          <a:p>
            <a:pPr marL="0" indent="0">
              <a:buNone/>
            </a:pPr>
            <a:r>
              <a:rPr lang="el-GR" sz="1800" b="1" dirty="0">
                <a:solidFill>
                  <a:srgbClr val="FF0000"/>
                </a:solidFill>
                <a:effectLst/>
                <a:latin typeface="Arial" panose="020B0604020202020204" pitchFamily="34" charset="0"/>
                <a:ea typeface="Times New Roman" panose="02020603050405020304" pitchFamily="18" charset="0"/>
              </a:rPr>
              <a:t>Για τύπο ερώτησης 0 (ανάπτυξης) : </a:t>
            </a:r>
            <a:r>
              <a:rPr lang="el-GR" sz="1800" dirty="0">
                <a:solidFill>
                  <a:schemeClr val="accent4"/>
                </a:solidFill>
                <a:effectLst/>
                <a:latin typeface="Arial" panose="020B0604020202020204" pitchFamily="34" charset="0"/>
                <a:ea typeface="Times New Roman" panose="02020603050405020304" pitchFamily="18" charset="0"/>
              </a:rPr>
              <a:t>Η παράγραφος έχει ως πρώτο όρισμα τον αριθμό 0 , το στοιχείο του δολαρίου και τέλος το κυρίως σώμα της ερώτησης (εκφώνηση) .Για παράδειγμα</a:t>
            </a:r>
            <a:r>
              <a:rPr lang="en-US" sz="1800" dirty="0">
                <a:solidFill>
                  <a:schemeClr val="accent4"/>
                </a:solidFill>
                <a:effectLst/>
                <a:latin typeface="Arial" panose="020B0604020202020204" pitchFamily="34" charset="0"/>
                <a:ea typeface="Times New Roman" panose="02020603050405020304" pitchFamily="18" charset="0"/>
              </a:rPr>
              <a:t> : </a:t>
            </a:r>
          </a:p>
          <a:p>
            <a:pPr marL="0" indent="0">
              <a:buNone/>
            </a:pPr>
            <a:r>
              <a:rPr lang="el-GR" sz="1800" dirty="0">
                <a:effectLst/>
                <a:latin typeface="Arial" panose="020B0604020202020204" pitchFamily="34" charset="0"/>
                <a:ea typeface="Times New Roman" panose="02020603050405020304" pitchFamily="18" charset="0"/>
              </a:rPr>
              <a:t>0$Αυτή είναι μία ερώτηση </a:t>
            </a:r>
            <a:r>
              <a:rPr lang="en-US" sz="1800" dirty="0">
                <a:effectLst/>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0$Αυτή είναι ακόμα μια ερώτηση </a:t>
            </a:r>
            <a:endParaRPr lang="en-US" sz="1800" dirty="0">
              <a:effectLst/>
              <a:latin typeface="Arial" panose="020B0604020202020204" pitchFamily="34" charset="0"/>
              <a:ea typeface="Times New Roman" panose="02020603050405020304" pitchFamily="18" charset="0"/>
            </a:endParaRPr>
          </a:p>
          <a:p>
            <a:pPr marL="0" indent="0">
              <a:buNone/>
            </a:pPr>
            <a:r>
              <a:rPr lang="el-GR" sz="1800" b="1" dirty="0">
                <a:solidFill>
                  <a:srgbClr val="FF0000"/>
                </a:solidFill>
                <a:effectLst/>
                <a:latin typeface="Arial" panose="020B0604020202020204" pitchFamily="34" charset="0"/>
                <a:ea typeface="Times New Roman" panose="02020603050405020304" pitchFamily="18" charset="0"/>
              </a:rPr>
              <a:t>Για τύπο ερώτησης 1(μονής επιλογής) </a:t>
            </a:r>
            <a:r>
              <a:rPr lang="el-GR" sz="1800" b="1" dirty="0">
                <a:solidFill>
                  <a:schemeClr val="accent4"/>
                </a:solidFill>
                <a:effectLst/>
                <a:latin typeface="Arial" panose="020B0604020202020204" pitchFamily="34" charset="0"/>
                <a:ea typeface="Times New Roman" panose="02020603050405020304" pitchFamily="18" charset="0"/>
              </a:rPr>
              <a:t>: </a:t>
            </a:r>
            <a:r>
              <a:rPr lang="el-GR" sz="1800" dirty="0">
                <a:solidFill>
                  <a:schemeClr val="accent4"/>
                </a:solidFill>
                <a:effectLst/>
                <a:latin typeface="Arial" panose="020B0604020202020204" pitchFamily="34" charset="0"/>
                <a:ea typeface="Times New Roman" panose="02020603050405020304" pitchFamily="18" charset="0"/>
              </a:rPr>
              <a:t>Η παράγραφος έχει ως πρώτο όρισμα τον αριθμό 1 , ως δεύτερο όρισμα τον αριθμό της σωστής απάντησης(ξεκινάει από το 0 ) , το κυρίως σώμα της ερώτησης και ως τελευταίο όρισμα τις πιθανές απαντήσεις. Για παράδειγμα </a:t>
            </a:r>
            <a:r>
              <a:rPr lang="en-US" sz="1800" dirty="0">
                <a:solidFill>
                  <a:schemeClr val="accent4"/>
                </a:solidFill>
                <a:latin typeface="Arial" panose="020B0604020202020204" pitchFamily="34" charset="0"/>
                <a:ea typeface="Times New Roman" panose="02020603050405020304" pitchFamily="18" charset="0"/>
              </a:rPr>
              <a:t>:</a:t>
            </a:r>
          </a:p>
          <a:p>
            <a:pPr marL="0" indent="0">
              <a:buNone/>
            </a:pPr>
            <a:r>
              <a:rPr lang="en-US" sz="1800" dirty="0">
                <a:latin typeface="Arial" panose="020B0604020202020204" pitchFamily="34" charset="0"/>
                <a:ea typeface="Times New Roman" panose="02020603050405020304" pitchFamily="18" charset="0"/>
              </a:rPr>
              <a:t>1$0$</a:t>
            </a:r>
            <a:r>
              <a:rPr lang="el-GR" sz="1800" dirty="0">
                <a:latin typeface="Arial" panose="020B0604020202020204" pitchFamily="34" charset="0"/>
                <a:ea typeface="Times New Roman" panose="02020603050405020304" pitchFamily="18" charset="0"/>
              </a:rPr>
              <a:t>Η φυσική θεωρείται επιστήμη$Σωστό,Λάθος</a:t>
            </a:r>
          </a:p>
          <a:p>
            <a:pPr marL="0" indent="0">
              <a:buNone/>
            </a:pPr>
            <a:r>
              <a:rPr lang="el-GR" sz="1800" dirty="0">
                <a:latin typeface="Arial" panose="020B0604020202020204" pitchFamily="34" charset="0"/>
                <a:ea typeface="Times New Roman" panose="02020603050405020304" pitchFamily="18" charset="0"/>
              </a:rPr>
              <a:t>1$2$Ποιο από τα παρακάτω θεωρείται γλυκό$τυρόπιτα,πίτσα,μπουγάτσα,κουλούρι</a:t>
            </a:r>
          </a:p>
          <a:p>
            <a:pPr marL="0" indent="0">
              <a:buNone/>
            </a:pPr>
            <a:r>
              <a:rPr lang="el-GR" sz="1800" b="1" dirty="0">
                <a:solidFill>
                  <a:srgbClr val="FF0000"/>
                </a:solidFill>
                <a:effectLst/>
                <a:latin typeface="Arial" panose="020B0604020202020204" pitchFamily="34" charset="0"/>
                <a:ea typeface="Times New Roman" panose="02020603050405020304" pitchFamily="18" charset="0"/>
              </a:rPr>
              <a:t>Για τύπο ερώτησης 2 (πολλαπλής επιλογής) : </a:t>
            </a:r>
            <a:r>
              <a:rPr lang="el-GR" sz="1800" dirty="0">
                <a:solidFill>
                  <a:schemeClr val="accent4"/>
                </a:solidFill>
                <a:effectLst/>
                <a:latin typeface="Arial" panose="020B0604020202020204" pitchFamily="34" charset="0"/>
                <a:ea typeface="Times New Roman" panose="02020603050405020304" pitchFamily="18" charset="0"/>
              </a:rPr>
              <a:t>Η παράγραφος έχει ως πρώτο όρισμα τον αριθμό 2 , ως δεύτερο όρισμα τους αριθμούς με τις σωστές απαντήσεις,το κυρίως σώμα της ερώτησης και τελευταίο όρισμα τις πιθανές απαντήσεις.Για παράδειγμα : </a:t>
            </a:r>
          </a:p>
          <a:p>
            <a:pPr marL="0" indent="0">
              <a:buNone/>
            </a:pPr>
            <a:r>
              <a:rPr lang="el-GR" sz="1800" dirty="0">
                <a:effectLst/>
                <a:latin typeface="Arial" panose="020B0604020202020204" pitchFamily="34" charset="0"/>
                <a:ea typeface="Times New Roman" panose="02020603050405020304" pitchFamily="18" charset="0"/>
              </a:rPr>
              <a:t>2$3,6,2$Επιλέξτε 3 είδη ψαριών$χταπόδι,μέδουσα$τσιπούρα$σαρδέλα$καλαμάρι$τόνος.</a:t>
            </a:r>
          </a:p>
          <a:p>
            <a:pPr marL="0" indent="0">
              <a:buNone/>
            </a:pPr>
            <a:r>
              <a:rPr lang="el-GR" sz="1800" dirty="0">
                <a:effectLst/>
                <a:latin typeface="Arial" panose="020B0604020202020204" pitchFamily="34" charset="0"/>
                <a:ea typeface="Times New Roman" panose="02020603050405020304" pitchFamily="18" charset="0"/>
              </a:rPr>
              <a:t>2$0,1$Επιλέξτε δύο είδη ρευμάτων$εναλλασόμενο$συνεχές$χοροπηδηχτό$ίσιο</a:t>
            </a:r>
          </a:p>
          <a:p>
            <a:pPr marL="0" indent="0">
              <a:buNone/>
            </a:pPr>
            <a:endParaRPr lang="en-US" sz="1800" dirty="0">
              <a:latin typeface="Arial" panose="020B0604020202020204" pitchFamily="34" charset="0"/>
              <a:ea typeface="Times New Roman" panose="02020603050405020304" pitchFamily="18" charset="0"/>
            </a:endParaRPr>
          </a:p>
          <a:p>
            <a:pPr marL="0" indent="0">
              <a:buNone/>
            </a:pPr>
            <a:endParaRPr lang="en-US" sz="1800" dirty="0">
              <a:latin typeface="Arial" panose="020B0604020202020204" pitchFamily="34" charset="0"/>
              <a:ea typeface="Times New Roman" panose="02020603050405020304" pitchFamily="18" charset="0"/>
            </a:endParaRPr>
          </a:p>
          <a:p>
            <a:pPr marL="0" indent="0">
              <a:buNone/>
            </a:pPr>
            <a:endParaRPr lang="en-US" sz="1800" dirty="0">
              <a:latin typeface="Arial" panose="020B0604020202020204" pitchFamily="34" charset="0"/>
              <a:ea typeface="Times New Roman" panose="02020603050405020304" pitchFamily="18" charset="0"/>
            </a:endParaRPr>
          </a:p>
          <a:p>
            <a:pPr marL="0" indent="0">
              <a:buNone/>
            </a:pPr>
            <a:endParaRPr lang="en-US" sz="1800" dirty="0">
              <a:effectLst/>
              <a:latin typeface="Arial" panose="020B0604020202020204" pitchFamily="34" charset="0"/>
              <a:ea typeface="Times New Roman" panose="02020603050405020304" pitchFamily="18" charset="0"/>
            </a:endParaRPr>
          </a:p>
          <a:p>
            <a:endParaRPr lang="el-GR" dirty="0"/>
          </a:p>
        </p:txBody>
      </p:sp>
    </p:spTree>
    <p:extLst>
      <p:ext uri="{BB962C8B-B14F-4D97-AF65-F5344CB8AC3E}">
        <p14:creationId xmlns:p14="http://schemas.microsoft.com/office/powerpoint/2010/main" val="571647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4309-7B40-4F62-A171-5E983EE9F125}"/>
              </a:ext>
            </a:extLst>
          </p:cNvPr>
          <p:cNvSpPr>
            <a:spLocks noGrp="1"/>
          </p:cNvSpPr>
          <p:nvPr>
            <p:ph type="title"/>
          </p:nvPr>
        </p:nvSpPr>
        <p:spPr>
          <a:xfrm>
            <a:off x="5300870" y="804519"/>
            <a:ext cx="6573078" cy="1049235"/>
          </a:xfrm>
        </p:spPr>
        <p:txBody>
          <a:bodyPr>
            <a:normAutofit/>
          </a:bodyPr>
          <a:lstStyle/>
          <a:p>
            <a:r>
              <a:rPr lang="el-GR" dirty="0"/>
              <a:t>ΤΟ </a:t>
            </a:r>
            <a:r>
              <a:rPr lang="en-US" dirty="0"/>
              <a:t>Agentchatcommands.py</a:t>
            </a:r>
            <a:endParaRPr lang="el-GR" dirty="0"/>
          </a:p>
        </p:txBody>
      </p:sp>
      <p:sp>
        <p:nvSpPr>
          <p:cNvPr id="3" name="Content Placeholder 2">
            <a:extLst>
              <a:ext uri="{FF2B5EF4-FFF2-40B4-BE49-F238E27FC236}">
                <a16:creationId xmlns:a16="http://schemas.microsoft.com/office/drawing/2014/main" id="{6853FF4B-2403-4311-9AA6-1C0045D8F913}"/>
              </a:ext>
            </a:extLst>
          </p:cNvPr>
          <p:cNvSpPr>
            <a:spLocks noGrp="1"/>
          </p:cNvSpPr>
          <p:nvPr>
            <p:ph idx="1"/>
          </p:nvPr>
        </p:nvSpPr>
        <p:spPr>
          <a:xfrm>
            <a:off x="5724938" y="2015732"/>
            <a:ext cx="6149009" cy="3450613"/>
          </a:xfrm>
        </p:spPr>
        <p:txBody>
          <a:bodyPr/>
          <a:lstStyle/>
          <a:p>
            <a:pPr marL="0" indent="0">
              <a:buNone/>
            </a:pPr>
            <a:r>
              <a:rPr lang="el-GR" sz="1800" dirty="0">
                <a:effectLst/>
                <a:latin typeface="Arial" panose="020B0604020202020204" pitchFamily="34" charset="0"/>
                <a:ea typeface="Times New Roman" panose="02020603050405020304" pitchFamily="18" charset="0"/>
              </a:rPr>
              <a:t>Περιλαμβάνει εντολές σχετικές με τη διαδικασία συνομιλίας ομάδας με πράκτορα</a:t>
            </a:r>
            <a:r>
              <a:rPr lang="en-US" sz="1800" dirty="0">
                <a:effectLst/>
                <a:latin typeface="Arial" panose="020B0604020202020204" pitchFamily="34" charset="0"/>
                <a:ea typeface="Times New Roman" panose="02020603050405020304" pitchFamily="18" charset="0"/>
              </a:rPr>
              <a:t>.</a:t>
            </a:r>
            <a:endParaRPr lang="el-GR" dirty="0"/>
          </a:p>
        </p:txBody>
      </p:sp>
      <p:pic>
        <p:nvPicPr>
          <p:cNvPr id="4" name="Picture 3">
            <a:extLst>
              <a:ext uri="{FF2B5EF4-FFF2-40B4-BE49-F238E27FC236}">
                <a16:creationId xmlns:a16="http://schemas.microsoft.com/office/drawing/2014/main" id="{59AA4AF0-261F-4602-88DD-3B394ACA23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55096" cy="6053481"/>
          </a:xfrm>
          <a:prstGeom prst="rect">
            <a:avLst/>
          </a:prstGeom>
          <a:noFill/>
          <a:ln>
            <a:noFill/>
          </a:ln>
        </p:spPr>
      </p:pic>
    </p:spTree>
    <p:extLst>
      <p:ext uri="{BB962C8B-B14F-4D97-AF65-F5344CB8AC3E}">
        <p14:creationId xmlns:p14="http://schemas.microsoft.com/office/powerpoint/2010/main" val="5131673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71D3-F4E4-4271-BD20-0DFAEDE067B0}"/>
              </a:ext>
            </a:extLst>
          </p:cNvPr>
          <p:cNvSpPr>
            <a:spLocks noGrp="1"/>
          </p:cNvSpPr>
          <p:nvPr>
            <p:ph type="title"/>
          </p:nvPr>
        </p:nvSpPr>
        <p:spPr/>
        <p:txBody>
          <a:bodyPr/>
          <a:lstStyle/>
          <a:p>
            <a:r>
              <a:rPr lang="en-US" dirty="0"/>
              <a:t>H </a:t>
            </a:r>
            <a:r>
              <a:rPr lang="en-US" dirty="0" err="1"/>
              <a:t>loadagent</a:t>
            </a:r>
            <a:endParaRPr lang="el-GR" dirty="0"/>
          </a:p>
        </p:txBody>
      </p:sp>
      <p:sp>
        <p:nvSpPr>
          <p:cNvPr id="3" name="Content Placeholder 2">
            <a:extLst>
              <a:ext uri="{FF2B5EF4-FFF2-40B4-BE49-F238E27FC236}">
                <a16:creationId xmlns:a16="http://schemas.microsoft.com/office/drawing/2014/main" id="{727A3B43-DEA1-4274-8BC9-C9B73BB733E9}"/>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Είναι ανάλογη της </a:t>
            </a:r>
            <a:r>
              <a:rPr lang="en-US" sz="1800" dirty="0" err="1">
                <a:effectLst/>
                <a:latin typeface="Arial" panose="020B0604020202020204" pitchFamily="34" charset="0"/>
                <a:ea typeface="Times New Roman" panose="02020603050405020304" pitchFamily="18" charset="0"/>
              </a:rPr>
              <a:t>loadtest</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από το </a:t>
            </a:r>
            <a:r>
              <a:rPr lang="en-US" sz="1800" dirty="0" err="1">
                <a:effectLst/>
                <a:latin typeface="Arial" panose="020B0604020202020204" pitchFamily="34" charset="0"/>
                <a:ea typeface="Times New Roman" panose="02020603050405020304" pitchFamily="18" charset="0"/>
              </a:rPr>
              <a:t>testcommands</a:t>
            </a:r>
            <a:r>
              <a:rPr lang="el-GR" sz="1800" dirty="0">
                <a:effectLst/>
                <a:latin typeface="Arial" panose="020B0604020202020204" pitchFamily="34" charset="0"/>
                <a:ea typeface="Times New Roman" panose="02020603050405020304" pitchFamily="18" charset="0"/>
              </a:rPr>
              <a:t>.</a:t>
            </a:r>
            <a:r>
              <a:rPr lang="en-US" sz="1800" dirty="0" err="1">
                <a:effectLst/>
                <a:latin typeface="Arial" panose="020B0604020202020204" pitchFamily="34" charset="0"/>
                <a:ea typeface="Times New Roman" panose="02020603050405020304" pitchFamily="18" charset="0"/>
              </a:rPr>
              <a:t>py</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και σκοπό έχει τη φόρτωση του πράκτορα στη μνήμη. Δέχεται ως όρισμα το όνομα του ειδικά διαμορφωμένου .</a:t>
            </a:r>
            <a:r>
              <a:rPr lang="en-US" sz="1800" dirty="0">
                <a:effectLst/>
                <a:latin typeface="Arial" panose="020B0604020202020204" pitchFamily="34" charset="0"/>
                <a:ea typeface="Times New Roman" panose="02020603050405020304" pitchFamily="18" charset="0"/>
              </a:rPr>
              <a:t>docx </a:t>
            </a:r>
            <a:r>
              <a:rPr lang="el-GR" sz="1800" dirty="0">
                <a:effectLst/>
                <a:latin typeface="Arial" panose="020B0604020202020204" pitchFamily="34" charset="0"/>
                <a:ea typeface="Times New Roman" panose="02020603050405020304" pitchFamily="18" charset="0"/>
              </a:rPr>
              <a:t>αρχείου που περιέχει τις ερωτήσεις με τις λέξεις κλειδιά. Είναι διαθέσιμη μόνο προς τους διαχειριστές</a:t>
            </a:r>
            <a:r>
              <a:rPr lang="en-US" sz="1800" dirty="0">
                <a:effectLst/>
                <a:latin typeface="Arial" panose="020B0604020202020204" pitchFamily="34" charset="0"/>
                <a:ea typeface="Times New Roman" panose="02020603050405020304" pitchFamily="18" charset="0"/>
              </a:rPr>
              <a:t>.</a:t>
            </a:r>
            <a:r>
              <a:rPr lang="el-GR" sz="1800" dirty="0">
                <a:solidFill>
                  <a:schemeClr val="accent2">
                    <a:lumMod val="75000"/>
                  </a:schemeClr>
                </a:solidFill>
                <a:latin typeface="Arial" panose="020B0604020202020204" pitchFamily="34" charset="0"/>
                <a:ea typeface="Times New Roman" panose="02020603050405020304" pitchFamily="18" charset="0"/>
              </a:rPr>
              <a:t>Το να ενεργοποιηθεί ο πράκτορας όμως είναι διαφορετική ενέργεια από το να φορτωθεί . Θα πρέπει να ενεργοποιηθεί και η λειτουργία πράκτορα</a:t>
            </a:r>
            <a:r>
              <a:rPr lang="en-US" sz="1800" dirty="0">
                <a:effectLst/>
                <a:latin typeface="Arial" panose="020B0604020202020204" pitchFamily="34" charset="0"/>
                <a:ea typeface="Times New Roman" panose="02020603050405020304" pitchFamily="18" charset="0"/>
              </a:rPr>
              <a:t>.</a:t>
            </a:r>
            <a:endParaRPr lang="el-GR" dirty="0"/>
          </a:p>
        </p:txBody>
      </p:sp>
      <p:pic>
        <p:nvPicPr>
          <p:cNvPr id="4" name="Picture 3">
            <a:extLst>
              <a:ext uri="{FF2B5EF4-FFF2-40B4-BE49-F238E27FC236}">
                <a16:creationId xmlns:a16="http://schemas.microsoft.com/office/drawing/2014/main" id="{71868675-2F4C-42FE-B023-733EED5A85F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540" y="4086596"/>
            <a:ext cx="5726182" cy="1049236"/>
          </a:xfrm>
          <a:prstGeom prst="rect">
            <a:avLst/>
          </a:prstGeom>
          <a:noFill/>
          <a:ln>
            <a:noFill/>
          </a:ln>
        </p:spPr>
      </p:pic>
      <p:pic>
        <p:nvPicPr>
          <p:cNvPr id="5" name="Picture 4">
            <a:extLst>
              <a:ext uri="{FF2B5EF4-FFF2-40B4-BE49-F238E27FC236}">
                <a16:creationId xmlns:a16="http://schemas.microsoft.com/office/drawing/2014/main" id="{8AE8B57E-1E5A-4E80-8EA0-5F0BB3C18C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86596"/>
            <a:ext cx="5726182" cy="1541727"/>
          </a:xfrm>
          <a:prstGeom prst="rect">
            <a:avLst/>
          </a:prstGeom>
          <a:noFill/>
          <a:ln>
            <a:noFill/>
          </a:ln>
        </p:spPr>
      </p:pic>
    </p:spTree>
    <p:extLst>
      <p:ext uri="{BB962C8B-B14F-4D97-AF65-F5344CB8AC3E}">
        <p14:creationId xmlns:p14="http://schemas.microsoft.com/office/powerpoint/2010/main" val="847455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8A80-774F-4F63-9541-48E04A54CE29}"/>
              </a:ext>
            </a:extLst>
          </p:cNvPr>
          <p:cNvSpPr>
            <a:spLocks noGrp="1"/>
          </p:cNvSpPr>
          <p:nvPr>
            <p:ph type="title"/>
          </p:nvPr>
        </p:nvSpPr>
        <p:spPr>
          <a:xfrm>
            <a:off x="5640293" y="804519"/>
            <a:ext cx="5995115" cy="1049235"/>
          </a:xfrm>
        </p:spPr>
        <p:txBody>
          <a:bodyPr>
            <a:normAutofit/>
          </a:bodyPr>
          <a:lstStyle/>
          <a:p>
            <a:r>
              <a:rPr lang="el-GR" dirty="0"/>
              <a:t>Το αρχειο </a:t>
            </a:r>
            <a:r>
              <a:rPr lang="en-US" dirty="0"/>
              <a:t>docx </a:t>
            </a:r>
            <a:r>
              <a:rPr lang="el-GR" dirty="0"/>
              <a:t>με ερωτησεις του πρακτορα</a:t>
            </a:r>
          </a:p>
        </p:txBody>
      </p:sp>
      <p:sp>
        <p:nvSpPr>
          <p:cNvPr id="3" name="Content Placeholder 2">
            <a:extLst>
              <a:ext uri="{FF2B5EF4-FFF2-40B4-BE49-F238E27FC236}">
                <a16:creationId xmlns:a16="http://schemas.microsoft.com/office/drawing/2014/main" id="{7BE48ADB-E972-408F-A10D-24A2D8CAE81C}"/>
              </a:ext>
            </a:extLst>
          </p:cNvPr>
          <p:cNvSpPr>
            <a:spLocks noGrp="1"/>
          </p:cNvSpPr>
          <p:nvPr>
            <p:ph idx="1"/>
          </p:nvPr>
        </p:nvSpPr>
        <p:spPr>
          <a:xfrm>
            <a:off x="5971597" y="1853754"/>
            <a:ext cx="5995115" cy="4083220"/>
          </a:xfrm>
        </p:spPr>
        <p:txBody>
          <a:bodyPr>
            <a:normAutofit fontScale="77500" lnSpcReduction="20000"/>
          </a:bodyPr>
          <a:lstStyle/>
          <a:p>
            <a:pPr marL="0" indent="0">
              <a:buNone/>
            </a:pPr>
            <a:r>
              <a:rPr lang="el-GR" dirty="0"/>
              <a:t>Κάθε ερώτηση περιέχει μια λέξη κλειδί που την ενεργοποιεί . </a:t>
            </a:r>
            <a:r>
              <a:rPr lang="el-GR" sz="1800" dirty="0">
                <a:effectLst/>
                <a:latin typeface="Arial" panose="020B0604020202020204" pitchFamily="34" charset="0"/>
                <a:ea typeface="Times New Roman" panose="02020603050405020304" pitchFamily="18" charset="0"/>
              </a:rPr>
              <a:t>Όπως και στη σύνταξη του </a:t>
            </a:r>
            <a:r>
              <a:rPr lang="en-US" sz="1800" dirty="0">
                <a:effectLst/>
                <a:latin typeface="Arial" panose="020B0604020202020204" pitchFamily="34" charset="0"/>
                <a:ea typeface="Times New Roman" panose="02020603050405020304" pitchFamily="18" charset="0"/>
              </a:rPr>
              <a:t>docx </a:t>
            </a:r>
            <a:r>
              <a:rPr lang="el-GR" sz="1800" dirty="0">
                <a:effectLst/>
                <a:latin typeface="Arial" panose="020B0604020202020204" pitchFamily="34" charset="0"/>
                <a:ea typeface="Times New Roman" panose="02020603050405020304" pitchFamily="18" charset="0"/>
              </a:rPr>
              <a:t>αρχείου για τη διαδικασία της εξέτασης αντίστοιχα σε αυτή τη περίπτωση κάθε λέξη κλειδί θα πρέπει να μετράει ως ξεχωριστή παράγραφος.</a:t>
            </a:r>
          </a:p>
          <a:p>
            <a:pPr marL="0" indent="0">
              <a:buNone/>
            </a:pPr>
            <a:r>
              <a:rPr lang="el-GR" sz="1800" dirty="0">
                <a:solidFill>
                  <a:srgbClr val="806000"/>
                </a:solidFill>
                <a:effectLst/>
                <a:latin typeface="Arial" panose="020B0604020202020204" pitchFamily="34" charset="0"/>
                <a:ea typeface="Times New Roman" panose="02020603050405020304" pitchFamily="18" charset="0"/>
              </a:rPr>
              <a:t>Το πρώτο όρισμα </a:t>
            </a:r>
            <a:r>
              <a:rPr lang="el-GR" sz="1800" dirty="0">
                <a:effectLst/>
                <a:latin typeface="Arial" panose="020B0604020202020204" pitchFamily="34" charset="0"/>
                <a:ea typeface="Times New Roman" panose="02020603050405020304" pitchFamily="18" charset="0"/>
              </a:rPr>
              <a:t>είναι ο αριθμός 0 . Αυτό σημαίνει ότι η ερώτηση που ενεργοποιείται με τη λέξη κλειδί είναι τύπου ανάπτυξης. Ερωτήσεις άλλου τύπου για τη διαδικασία ομιλίας του πράκτορα δεν έχουν υλοποιηθεί εντός του κώδικα γιατί δεν κρίθηκε απαραίτητο,όμως τα εργαλεία και η δυνατότητα για μελλοντική ανάπτυξη προσφέρονται. </a:t>
            </a:r>
            <a:r>
              <a:rPr lang="el-GR" sz="1800" dirty="0">
                <a:solidFill>
                  <a:srgbClr val="806000"/>
                </a:solidFill>
                <a:effectLst/>
                <a:latin typeface="Arial" panose="020B0604020202020204" pitchFamily="34" charset="0"/>
                <a:ea typeface="Times New Roman" panose="02020603050405020304" pitchFamily="18" charset="0"/>
              </a:rPr>
              <a:t>Το δεύτερο όρισμα </a:t>
            </a:r>
            <a:r>
              <a:rPr lang="el-GR" sz="1800" dirty="0">
                <a:effectLst/>
                <a:latin typeface="Arial" panose="020B0604020202020204" pitchFamily="34" charset="0"/>
                <a:ea typeface="Times New Roman" panose="02020603050405020304" pitchFamily="18" charset="0"/>
              </a:rPr>
              <a:t>είναι η λέξη κλειδί που θα ενεργοποιήσει την ερώτηση.Και </a:t>
            </a:r>
            <a:r>
              <a:rPr lang="el-GR" sz="1800" dirty="0">
                <a:solidFill>
                  <a:srgbClr val="806000"/>
                </a:solidFill>
                <a:effectLst/>
                <a:latin typeface="Arial" panose="020B0604020202020204" pitchFamily="34" charset="0"/>
                <a:ea typeface="Times New Roman" panose="02020603050405020304" pitchFamily="18" charset="0"/>
              </a:rPr>
              <a:t>το τρίτο όρισμα </a:t>
            </a:r>
            <a:r>
              <a:rPr lang="el-GR" sz="1800" dirty="0">
                <a:effectLst/>
                <a:latin typeface="Arial" panose="020B0604020202020204" pitchFamily="34" charset="0"/>
                <a:ea typeface="Times New Roman" panose="02020603050405020304" pitchFamily="18" charset="0"/>
              </a:rPr>
              <a:t>είναι η ερώτηση που ενεργοποιείται από τη λέξη κλειδί . Μια λέξη κλειδί μπορεί να έχει πολλές ερωτήσεις. Στη διαδικασία ομιλίας με το πράκτορα ενεργοποιείται τυχαία μία από αυτές τις ερωτήσεις. Για παράδειγμα αν κάποιος πατήσει τη λέξη βροχή θα του παρουσιαστεί τυχαία ή η ερώτηση ‘πάει για βροχή ο καιρός’ ή η ερώτηση ‘βρέχει καρεκλοπόδαρα’ </a:t>
            </a:r>
          </a:p>
          <a:p>
            <a:pPr marL="0" indent="0">
              <a:buNone/>
            </a:pPr>
            <a:r>
              <a:rPr lang="el-GR" sz="1800" dirty="0">
                <a:latin typeface="Arial" panose="020B0604020202020204" pitchFamily="34" charset="0"/>
              </a:rPr>
              <a:t>Το αρχείο τοποθετείται στο τοπικό φάκελο με τα αρχεία </a:t>
            </a:r>
            <a:r>
              <a:rPr lang="en-US" sz="1800" dirty="0">
                <a:latin typeface="Arial" panose="020B0604020202020204" pitchFamily="34" charset="0"/>
              </a:rPr>
              <a:t>.</a:t>
            </a:r>
            <a:r>
              <a:rPr lang="en-US" sz="1800" dirty="0" err="1">
                <a:latin typeface="Arial" panose="020B0604020202020204" pitchFamily="34" charset="0"/>
              </a:rPr>
              <a:t>py</a:t>
            </a:r>
            <a:endParaRPr lang="el-GR" dirty="0"/>
          </a:p>
        </p:txBody>
      </p:sp>
      <p:pic>
        <p:nvPicPr>
          <p:cNvPr id="4" name="Picture 3">
            <a:extLst>
              <a:ext uri="{FF2B5EF4-FFF2-40B4-BE49-F238E27FC236}">
                <a16:creationId xmlns:a16="http://schemas.microsoft.com/office/drawing/2014/main" id="{08CFFE41-4A6D-4B88-808E-6A6425FE71B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482296"/>
            <a:ext cx="5870713" cy="5454678"/>
          </a:xfrm>
          <a:prstGeom prst="rect">
            <a:avLst/>
          </a:prstGeom>
          <a:noFill/>
          <a:ln>
            <a:noFill/>
          </a:ln>
        </p:spPr>
      </p:pic>
    </p:spTree>
    <p:extLst>
      <p:ext uri="{BB962C8B-B14F-4D97-AF65-F5344CB8AC3E}">
        <p14:creationId xmlns:p14="http://schemas.microsoft.com/office/powerpoint/2010/main" val="15273896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7290-1A13-442D-9E92-D37084D74699}"/>
              </a:ext>
            </a:extLst>
          </p:cNvPr>
          <p:cNvSpPr>
            <a:spLocks noGrp="1"/>
          </p:cNvSpPr>
          <p:nvPr>
            <p:ph type="title"/>
          </p:nvPr>
        </p:nvSpPr>
        <p:spPr/>
        <p:txBody>
          <a:bodyPr/>
          <a:lstStyle/>
          <a:p>
            <a:r>
              <a:rPr lang="el-GR" dirty="0"/>
              <a:t>Η </a:t>
            </a:r>
            <a:r>
              <a:rPr lang="en-US" dirty="0" err="1"/>
              <a:t>Agentstart</a:t>
            </a:r>
            <a:endParaRPr lang="el-GR" dirty="0"/>
          </a:p>
        </p:txBody>
      </p:sp>
      <p:sp>
        <p:nvSpPr>
          <p:cNvPr id="3" name="Content Placeholder 2">
            <a:extLst>
              <a:ext uri="{FF2B5EF4-FFF2-40B4-BE49-F238E27FC236}">
                <a16:creationId xmlns:a16="http://schemas.microsoft.com/office/drawing/2014/main" id="{9B92B975-F7B1-4619-B5AD-6979FF57FC1A}"/>
              </a:ext>
            </a:extLst>
          </p:cNvPr>
          <p:cNvSpPr>
            <a:spLocks noGrp="1"/>
          </p:cNvSpPr>
          <p:nvPr>
            <p:ph idx="1"/>
          </p:nvPr>
        </p:nvSpPr>
        <p:spPr>
          <a:xfrm>
            <a:off x="1451579" y="2015733"/>
            <a:ext cx="9291215" cy="1602724"/>
          </a:xfrm>
        </p:spPr>
        <p:txBody>
          <a:bodyPr>
            <a:normAutofit fontScale="92500" lnSpcReduction="10000"/>
          </a:bodyPr>
          <a:lstStyle/>
          <a:p>
            <a:pPr marL="0" indent="0">
              <a:buNone/>
            </a:pPr>
            <a:r>
              <a:rPr lang="el-GR" sz="1800" dirty="0">
                <a:effectLst/>
                <a:latin typeface="Arial" panose="020B0604020202020204" pitchFamily="34" charset="0"/>
                <a:ea typeface="Times New Roman" panose="02020603050405020304" pitchFamily="18" charset="0"/>
              </a:rPr>
              <a:t>Αυτή η εντολή πληκτρολογείται σε ένα καλάλι για να ξεκινήσει η διαδικασία συνομιλίας πράκτορα με κάποια ομάδα. Ουσιαστικά πρόκειται για δήλωση συμμετοχής για τον ενδιαφερόμενο</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Τα κανάλια αντιπροσωπεύουν τις ομάδες διότι κάθε ομάδα δραστηριοποιείται σε ένα συγκεκριμένο κανάλι με ένα συγκεκριμένο πράκτορα</a:t>
            </a:r>
            <a:r>
              <a:rPr lang="en-US" sz="1800" dirty="0">
                <a:effectLst/>
                <a:latin typeface="Arial" panose="020B0604020202020204" pitchFamily="34" charset="0"/>
                <a:ea typeface="Times New Roman" panose="02020603050405020304" pitchFamily="18" charset="0"/>
              </a:rPr>
              <a:t>.</a:t>
            </a:r>
            <a:r>
              <a:rPr lang="el-GR" sz="1800" dirty="0">
                <a:effectLst/>
                <a:latin typeface="Arial" panose="020B0604020202020204" pitchFamily="34" charset="0"/>
                <a:ea typeface="Times New Roman" panose="02020603050405020304" pitchFamily="18" charset="0"/>
              </a:rPr>
              <a:t>Εαν κάποιος χρήστης δεν βρεθεί στη βάση δεδομένων πάλι δημιουργείται ομάδα αλλά βγάζει προειδοποίηση.</a:t>
            </a:r>
            <a:endParaRPr lang="el-GR" dirty="0"/>
          </a:p>
        </p:txBody>
      </p:sp>
      <p:pic>
        <p:nvPicPr>
          <p:cNvPr id="4" name="Picture 3">
            <a:extLst>
              <a:ext uri="{FF2B5EF4-FFF2-40B4-BE49-F238E27FC236}">
                <a16:creationId xmlns:a16="http://schemas.microsoft.com/office/drawing/2014/main" id="{04906446-ED53-4F9C-9B4A-FFC27104CE8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5773" y="3917485"/>
            <a:ext cx="4705350" cy="1266522"/>
          </a:xfrm>
          <a:prstGeom prst="rect">
            <a:avLst/>
          </a:prstGeom>
          <a:noFill/>
          <a:ln>
            <a:noFill/>
          </a:ln>
        </p:spPr>
      </p:pic>
      <p:pic>
        <p:nvPicPr>
          <p:cNvPr id="5" name="Picture 4">
            <a:extLst>
              <a:ext uri="{FF2B5EF4-FFF2-40B4-BE49-F238E27FC236}">
                <a16:creationId xmlns:a16="http://schemas.microsoft.com/office/drawing/2014/main" id="{3C46B2A2-9F6D-422C-B841-87AC8B1BBFA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88161" y="3618456"/>
            <a:ext cx="6541229" cy="2292014"/>
          </a:xfrm>
          <a:prstGeom prst="rect">
            <a:avLst/>
          </a:prstGeom>
          <a:noFill/>
          <a:ln>
            <a:noFill/>
          </a:ln>
        </p:spPr>
      </p:pic>
    </p:spTree>
    <p:extLst>
      <p:ext uri="{BB962C8B-B14F-4D97-AF65-F5344CB8AC3E}">
        <p14:creationId xmlns:p14="http://schemas.microsoft.com/office/powerpoint/2010/main" val="1808774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6A35-7EFB-496F-B3C1-3CAD61832699}"/>
              </a:ext>
            </a:extLst>
          </p:cNvPr>
          <p:cNvSpPr>
            <a:spLocks noGrp="1"/>
          </p:cNvSpPr>
          <p:nvPr>
            <p:ph type="title"/>
          </p:nvPr>
        </p:nvSpPr>
        <p:spPr>
          <a:xfrm>
            <a:off x="5579165" y="331305"/>
            <a:ext cx="6308035" cy="903937"/>
          </a:xfrm>
        </p:spPr>
        <p:txBody>
          <a:bodyPr>
            <a:normAutofit fontScale="90000"/>
          </a:bodyPr>
          <a:lstStyle/>
          <a:p>
            <a:r>
              <a:rPr lang="el-GR" dirty="0"/>
              <a:t>Παραδειγμα συνομιλιασ με πρακτορα</a:t>
            </a:r>
          </a:p>
        </p:txBody>
      </p:sp>
      <p:sp>
        <p:nvSpPr>
          <p:cNvPr id="3" name="Content Placeholder 2">
            <a:extLst>
              <a:ext uri="{FF2B5EF4-FFF2-40B4-BE49-F238E27FC236}">
                <a16:creationId xmlns:a16="http://schemas.microsoft.com/office/drawing/2014/main" id="{C262F14E-216A-47D8-B247-F6581B5C466E}"/>
              </a:ext>
            </a:extLst>
          </p:cNvPr>
          <p:cNvSpPr>
            <a:spLocks noGrp="1"/>
          </p:cNvSpPr>
          <p:nvPr>
            <p:ph idx="1"/>
          </p:nvPr>
        </p:nvSpPr>
        <p:spPr>
          <a:xfrm>
            <a:off x="5579165" y="1235243"/>
            <a:ext cx="6308035" cy="4957010"/>
          </a:xfrm>
        </p:spPr>
        <p:txBody>
          <a:bodyPr>
            <a:normAutofit fontScale="92500" lnSpcReduction="10000"/>
          </a:bodyPr>
          <a:lstStyle/>
          <a:p>
            <a:pPr marL="0" indent="0">
              <a:buNone/>
            </a:pPr>
            <a:r>
              <a:rPr lang="el-GR" sz="1800" dirty="0">
                <a:effectLst/>
                <a:latin typeface="Arial" panose="020B0604020202020204" pitchFamily="34" charset="0"/>
                <a:ea typeface="Times New Roman" panose="02020603050405020304" pitchFamily="18" charset="0"/>
              </a:rPr>
              <a:t>Στο παραπάνω παράδειγμα ενεργοποιείται η λέξη κλειδί ‘λιακάδα’ και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εκφωνεί μια τυχαία ερώτηση από αυτές που γράφτηκαν στο αρχείο </a:t>
            </a:r>
            <a:r>
              <a:rPr lang="en-US" sz="1800" dirty="0">
                <a:effectLst/>
                <a:latin typeface="Arial" panose="020B0604020202020204" pitchFamily="34" charset="0"/>
                <a:ea typeface="Times New Roman" panose="02020603050405020304" pitchFamily="18" charset="0"/>
              </a:rPr>
              <a:t>docx</a:t>
            </a:r>
            <a:r>
              <a:rPr lang="el-GR" sz="1800" dirty="0">
                <a:effectLst/>
                <a:latin typeface="Arial" panose="020B0604020202020204" pitchFamily="34" charset="0"/>
                <a:ea typeface="Times New Roman" panose="02020603050405020304" pitchFamily="18" charset="0"/>
              </a:rPr>
              <a:t>. Τυχαία επιλέγει να κάνει την ερώτηση ‘Ο καθαρός ουρανός τις αστραπές τις φοβάται?’ και ορίζει υπεύθυνο για απάντηση το άτομο που ενεργοποίησε τη λέξη κλειδί. Παράλληλα η ομάδα του θα πρέπει να τον βοηθήσει να την απαντήσει. Το </a:t>
            </a:r>
            <a:r>
              <a:rPr lang="en-US" sz="1800" dirty="0">
                <a:effectLst/>
                <a:latin typeface="Arial" panose="020B0604020202020204" pitchFamily="34" charset="0"/>
                <a:ea typeface="Times New Roman" panose="02020603050405020304" pitchFamily="18" charset="0"/>
              </a:rPr>
              <a:t>bot</a:t>
            </a:r>
            <a:r>
              <a:rPr lang="el-GR" sz="1800" dirty="0">
                <a:effectLst/>
                <a:latin typeface="Arial" panose="020B0604020202020204" pitchFamily="34" charset="0"/>
                <a:ea typeface="Times New Roman" panose="02020603050405020304" pitchFamily="18" charset="0"/>
              </a:rPr>
              <a:t> αντιλαμβάνεται ως απάντηση ό,τι απαντήσει ο χρήστης που ενεργοποίησε τη λέξη κλειδί και αγνοεί τη συνομιλία της υπόλοιπης ομάδας. Αν ο χρήστης που είναι υπεύθυνος για την απάντηση θέλει να συνομιλήσει με την ομάδα του απλώς αγνοεί την ερώτηση επιβεβαίωσης και πατάει ‘ναι’ μόλις νιώσει σίγουρος για την απάντηση που θα δώσει.Τη διαδικασία της συνομιλίας επιτηρεί και διευθύνει η συνάρτηση </a:t>
            </a:r>
            <a:r>
              <a:rPr lang="en-US" sz="1800" dirty="0" err="1">
                <a:solidFill>
                  <a:schemeClr val="accent2"/>
                </a:solidFill>
                <a:effectLst/>
                <a:latin typeface="Arial" panose="020B0604020202020204" pitchFamily="34" charset="0"/>
                <a:ea typeface="Times New Roman" panose="02020603050405020304" pitchFamily="18" charset="0"/>
              </a:rPr>
              <a:t>on_message</a:t>
            </a:r>
            <a:r>
              <a:rPr lang="en-US" sz="1800" dirty="0">
                <a:solidFill>
                  <a:schemeClr val="accent2"/>
                </a:solidFill>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 η οποία ανιχνεύει λέξεις κλειδιά,παραδίδει ερωτήσεις και παραλαμβάνει απαντήσεις για να τις αποθηκεύσει.</a:t>
            </a:r>
            <a:endParaRPr lang="el-GR" dirty="0"/>
          </a:p>
        </p:txBody>
      </p:sp>
      <p:pic>
        <p:nvPicPr>
          <p:cNvPr id="4" name="Picture 3">
            <a:extLst>
              <a:ext uri="{FF2B5EF4-FFF2-40B4-BE49-F238E27FC236}">
                <a16:creationId xmlns:a16="http://schemas.microsoft.com/office/drawing/2014/main" id="{4F50E8EB-C4D3-4A6B-ADEB-3CBBED6821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14122" cy="6053481"/>
          </a:xfrm>
          <a:prstGeom prst="rect">
            <a:avLst/>
          </a:prstGeom>
          <a:noFill/>
          <a:ln>
            <a:noFill/>
          </a:ln>
        </p:spPr>
      </p:pic>
    </p:spTree>
    <p:extLst>
      <p:ext uri="{BB962C8B-B14F-4D97-AF65-F5344CB8AC3E}">
        <p14:creationId xmlns:p14="http://schemas.microsoft.com/office/powerpoint/2010/main" val="1510080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B4D9-BE6A-4618-99E9-D19910807BC6}"/>
              </a:ext>
            </a:extLst>
          </p:cNvPr>
          <p:cNvSpPr>
            <a:spLocks noGrp="1"/>
          </p:cNvSpPr>
          <p:nvPr>
            <p:ph type="title"/>
          </p:nvPr>
        </p:nvSpPr>
        <p:spPr/>
        <p:txBody>
          <a:bodyPr/>
          <a:lstStyle/>
          <a:p>
            <a:r>
              <a:rPr lang="el-GR" dirty="0"/>
              <a:t>Η </a:t>
            </a:r>
            <a:r>
              <a:rPr lang="en-US" dirty="0" err="1"/>
              <a:t>Agentparticipants</a:t>
            </a:r>
            <a:endParaRPr lang="el-GR" dirty="0"/>
          </a:p>
        </p:txBody>
      </p:sp>
      <p:sp>
        <p:nvSpPr>
          <p:cNvPr id="3" name="Content Placeholder 2">
            <a:extLst>
              <a:ext uri="{FF2B5EF4-FFF2-40B4-BE49-F238E27FC236}">
                <a16:creationId xmlns:a16="http://schemas.microsoft.com/office/drawing/2014/main" id="{2A987F88-2D67-450B-AF2E-A10ACA4FC513}"/>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Μια εντολή που θα μπορούσε να πληκτρολογήσει κάποιος διαχειριστής για να έχει μια σφαιρική εικόνα των ομάδων είναι και η </a:t>
            </a:r>
            <a:r>
              <a:rPr lang="en-US" sz="1800" dirty="0" err="1">
                <a:effectLst/>
                <a:latin typeface="Arial" panose="020B0604020202020204" pitchFamily="34" charset="0"/>
                <a:ea typeface="Times New Roman" panose="02020603050405020304" pitchFamily="18" charset="0"/>
              </a:rPr>
              <a:t>agentparticipants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.Αυτή στέλνει σε προσωπικό μήνυμα τις ομάδες κάνοντας γνωστό σε ποιο κανάλι δραστηριοποιούνται και από ποια μέλη αποτελούνται</a:t>
            </a:r>
            <a:r>
              <a:rPr lang="en-US" sz="1800" dirty="0">
                <a:effectLst/>
                <a:latin typeface="Arial" panose="020B0604020202020204" pitchFamily="34" charset="0"/>
                <a:ea typeface="Times New Roman" panose="02020603050405020304" pitchFamily="18" charset="0"/>
              </a:rPr>
              <a:t>.</a:t>
            </a:r>
            <a:r>
              <a:rPr lang="el-GR" sz="1800" dirty="0">
                <a:effectLst/>
                <a:latin typeface="Arial" panose="020B0604020202020204" pitchFamily="34" charset="0"/>
                <a:ea typeface="Times New Roman" panose="02020603050405020304" pitchFamily="18" charset="0"/>
              </a:rPr>
              <a:t>Στο παρακάτω παράδειγμα ο χρήστης </a:t>
            </a:r>
            <a:r>
              <a:rPr lang="en-US" sz="1800" dirty="0">
                <a:effectLst/>
                <a:latin typeface="Arial" panose="020B0604020202020204" pitchFamily="34" charset="0"/>
                <a:ea typeface="Times New Roman" panose="02020603050405020304" pitchFamily="18" charset="0"/>
              </a:rPr>
              <a:t>Corazon </a:t>
            </a:r>
            <a:r>
              <a:rPr lang="el-GR" sz="1800" dirty="0">
                <a:effectLst/>
                <a:latin typeface="Arial" panose="020B0604020202020204" pitchFamily="34" charset="0"/>
                <a:ea typeface="Times New Roman" panose="02020603050405020304" pitchFamily="18" charset="0"/>
              </a:rPr>
              <a:t>και ο χρήστης </a:t>
            </a:r>
            <a:r>
              <a:rPr lang="en-US" sz="1800" dirty="0" err="1">
                <a:effectLst/>
                <a:latin typeface="Arial" panose="020B0604020202020204" pitchFamily="34" charset="0"/>
                <a:ea typeface="Times New Roman" panose="02020603050405020304" pitchFamily="18" charset="0"/>
              </a:rPr>
              <a:t>Hyakkimaru</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δραστηριοποιούνται στο κανάλι </a:t>
            </a:r>
            <a:r>
              <a:rPr lang="en-US" sz="1800" dirty="0">
                <a:latin typeface="Arial" panose="020B0604020202020204" pitchFamily="34" charset="0"/>
                <a:ea typeface="Times New Roman" panose="02020603050405020304" pitchFamily="18" charset="0"/>
              </a:rPr>
              <a:t>commands </a:t>
            </a:r>
            <a:r>
              <a:rPr lang="el-GR" sz="1800" dirty="0">
                <a:latin typeface="Arial" panose="020B0604020202020204" pitchFamily="34" charset="0"/>
                <a:ea typeface="Times New Roman" panose="02020603050405020304" pitchFamily="18" charset="0"/>
              </a:rPr>
              <a:t>και μαζί αποτελούν ομάδα.</a:t>
            </a:r>
            <a:endParaRPr lang="el-GR" dirty="0"/>
          </a:p>
        </p:txBody>
      </p:sp>
      <p:pic>
        <p:nvPicPr>
          <p:cNvPr id="4" name="Picture 3">
            <a:extLst>
              <a:ext uri="{FF2B5EF4-FFF2-40B4-BE49-F238E27FC236}">
                <a16:creationId xmlns:a16="http://schemas.microsoft.com/office/drawing/2014/main" id="{100CB3A3-3692-4F67-8DD2-B212315C7B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62784" y="3979576"/>
            <a:ext cx="5636729" cy="1887285"/>
          </a:xfrm>
          <a:prstGeom prst="rect">
            <a:avLst/>
          </a:prstGeom>
          <a:noFill/>
          <a:ln>
            <a:noFill/>
          </a:ln>
        </p:spPr>
      </p:pic>
    </p:spTree>
    <p:extLst>
      <p:ext uri="{BB962C8B-B14F-4D97-AF65-F5344CB8AC3E}">
        <p14:creationId xmlns:p14="http://schemas.microsoft.com/office/powerpoint/2010/main" val="27772704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4856B-1B91-445A-A526-DD1344D79C8F}"/>
              </a:ext>
            </a:extLst>
          </p:cNvPr>
          <p:cNvSpPr>
            <a:spLocks noGrp="1"/>
          </p:cNvSpPr>
          <p:nvPr>
            <p:ph type="title"/>
          </p:nvPr>
        </p:nvSpPr>
        <p:spPr/>
        <p:txBody>
          <a:bodyPr/>
          <a:lstStyle/>
          <a:p>
            <a:r>
              <a:rPr lang="el-GR" dirty="0"/>
              <a:t>Η </a:t>
            </a:r>
            <a:r>
              <a:rPr lang="en-US" dirty="0" err="1"/>
              <a:t>Agentfinish</a:t>
            </a:r>
            <a:endParaRPr lang="el-GR" dirty="0"/>
          </a:p>
        </p:txBody>
      </p:sp>
      <p:sp>
        <p:nvSpPr>
          <p:cNvPr id="3" name="Content Placeholder 2">
            <a:extLst>
              <a:ext uri="{FF2B5EF4-FFF2-40B4-BE49-F238E27FC236}">
                <a16:creationId xmlns:a16="http://schemas.microsoft.com/office/drawing/2014/main" id="{D7B0639D-1C04-4184-81AD-4D20C0372411}"/>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Σκοπός της είναι η διαγραφή συμμετοχής του συμμετέχοντα. Δεν είναι απαραίτητο να χρησιμοποιηθεί απλά προσφέρει μία παραπάνω λειτουργία. Μπορεί να πληκτρολογηθεί αφού κάποιος αποφασίσει να σταματήσει την ομιλία του σε κάποιο δωμάτιο.Δεν έχει καμία επίπτωση στις απαντήσεις που έχει δόσει(αυτές κρατιούνται στη μνήμη) . Απλώς αφαιρεί τη συμμετοχή του από την ομάδα που βρίσκεται.Η συγκεκριμένη εντολή θα πρέπει να αποφεύγεται για μικρές ομάδες γιατί σαμποτάρει το ρόλο της επόμενης εντολής </a:t>
            </a:r>
            <a:r>
              <a:rPr lang="en-US" sz="1800" dirty="0" err="1">
                <a:effectLst/>
                <a:latin typeface="Arial" panose="020B0604020202020204" pitchFamily="34" charset="0"/>
                <a:ea typeface="Times New Roman" panose="02020603050405020304" pitchFamily="18" charset="0"/>
              </a:rPr>
              <a:t>teamanwers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η οποία αναλύεται στη συνέχεια</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Και γενικότερα αν πρόκειται να χρησιμοποιηθεί η εντολή </a:t>
            </a:r>
            <a:r>
              <a:rPr lang="en-US" sz="1800" dirty="0" err="1">
                <a:effectLst/>
                <a:latin typeface="Arial" panose="020B0604020202020204" pitchFamily="34" charset="0"/>
                <a:ea typeface="Times New Roman" panose="02020603050405020304" pitchFamily="18" charset="0"/>
              </a:rPr>
              <a:t>teamanswers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θα πρέπει να αποφεύγεται.</a:t>
            </a:r>
            <a:endParaRPr lang="el-GR" dirty="0"/>
          </a:p>
        </p:txBody>
      </p:sp>
    </p:spTree>
    <p:extLst>
      <p:ext uri="{BB962C8B-B14F-4D97-AF65-F5344CB8AC3E}">
        <p14:creationId xmlns:p14="http://schemas.microsoft.com/office/powerpoint/2010/main" val="153628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4ED2-E218-46F5-9D63-E2EA01F947C7}"/>
              </a:ext>
            </a:extLst>
          </p:cNvPr>
          <p:cNvSpPr>
            <a:spLocks noGrp="1"/>
          </p:cNvSpPr>
          <p:nvPr>
            <p:ph type="title"/>
          </p:nvPr>
        </p:nvSpPr>
        <p:spPr/>
        <p:txBody>
          <a:bodyPr/>
          <a:lstStyle/>
          <a:p>
            <a:r>
              <a:rPr lang="el-GR" dirty="0"/>
              <a:t>Πλουσιο κειμενο και </a:t>
            </a:r>
            <a:r>
              <a:rPr lang="en-US" dirty="0"/>
              <a:t>markdown</a:t>
            </a:r>
            <a:endParaRPr lang="el-GR" dirty="0"/>
          </a:p>
        </p:txBody>
      </p:sp>
      <p:pic>
        <p:nvPicPr>
          <p:cNvPr id="4" name="Content Placeholder 3">
            <a:extLst>
              <a:ext uri="{FF2B5EF4-FFF2-40B4-BE49-F238E27FC236}">
                <a16:creationId xmlns:a16="http://schemas.microsoft.com/office/drawing/2014/main" id="{9703F332-B430-4CCE-856B-A1E87FAA79E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3515" y="1765946"/>
            <a:ext cx="4564667" cy="1809435"/>
          </a:xfrm>
          <a:prstGeom prst="rect">
            <a:avLst/>
          </a:prstGeom>
          <a:noFill/>
          <a:ln>
            <a:noFill/>
          </a:ln>
        </p:spPr>
      </p:pic>
      <p:pic>
        <p:nvPicPr>
          <p:cNvPr id="5" name="Picture 4">
            <a:extLst>
              <a:ext uri="{FF2B5EF4-FFF2-40B4-BE49-F238E27FC236}">
                <a16:creationId xmlns:a16="http://schemas.microsoft.com/office/drawing/2014/main" id="{E25FEA3B-9CB7-4B7B-8103-164395F1686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93515" y="3847791"/>
            <a:ext cx="7547012" cy="1809435"/>
          </a:xfrm>
          <a:prstGeom prst="rect">
            <a:avLst/>
          </a:prstGeom>
          <a:noFill/>
          <a:ln>
            <a:noFill/>
          </a:ln>
        </p:spPr>
      </p:pic>
    </p:spTree>
    <p:extLst>
      <p:ext uri="{BB962C8B-B14F-4D97-AF65-F5344CB8AC3E}">
        <p14:creationId xmlns:p14="http://schemas.microsoft.com/office/powerpoint/2010/main" val="40760895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750F5-3E87-412D-9831-38C1614439DF}"/>
              </a:ext>
            </a:extLst>
          </p:cNvPr>
          <p:cNvSpPr>
            <a:spLocks noGrp="1"/>
          </p:cNvSpPr>
          <p:nvPr>
            <p:ph type="title"/>
          </p:nvPr>
        </p:nvSpPr>
        <p:spPr>
          <a:xfrm>
            <a:off x="1451579" y="288759"/>
            <a:ext cx="9291215" cy="1106904"/>
          </a:xfrm>
        </p:spPr>
        <p:txBody>
          <a:bodyPr/>
          <a:lstStyle/>
          <a:p>
            <a:r>
              <a:rPr lang="el-GR" dirty="0"/>
              <a:t>Η </a:t>
            </a:r>
            <a:r>
              <a:rPr lang="en-US" dirty="0" err="1"/>
              <a:t>Teamanswers</a:t>
            </a:r>
            <a:endParaRPr lang="el-GR" dirty="0"/>
          </a:p>
        </p:txBody>
      </p:sp>
      <p:sp>
        <p:nvSpPr>
          <p:cNvPr id="3" name="Content Placeholder 2">
            <a:extLst>
              <a:ext uri="{FF2B5EF4-FFF2-40B4-BE49-F238E27FC236}">
                <a16:creationId xmlns:a16="http://schemas.microsoft.com/office/drawing/2014/main" id="{81B1B167-755F-4581-88A2-B122C5929D7A}"/>
              </a:ext>
            </a:extLst>
          </p:cNvPr>
          <p:cNvSpPr>
            <a:spLocks noGrp="1"/>
          </p:cNvSpPr>
          <p:nvPr>
            <p:ph idx="1"/>
          </p:nvPr>
        </p:nvSpPr>
        <p:spPr>
          <a:xfrm>
            <a:off x="272716" y="1395663"/>
            <a:ext cx="11454063" cy="2662989"/>
          </a:xfrm>
        </p:spPr>
        <p:txBody>
          <a:bodyPr>
            <a:normAutofit fontScale="92500"/>
          </a:bodyPr>
          <a:lstStyle/>
          <a:p>
            <a:pPr marL="0" indent="0">
              <a:buNone/>
            </a:pPr>
            <a:r>
              <a:rPr lang="el-GR" sz="1800" dirty="0">
                <a:effectLst/>
                <a:latin typeface="Arial" panose="020B0604020202020204" pitchFamily="34" charset="0"/>
                <a:ea typeface="Times New Roman" panose="02020603050405020304" pitchFamily="18" charset="0"/>
              </a:rPr>
              <a:t>Διαλέγει τον παλαιότερο συμμετέχοντα από μια ομάδα και δημιουργεί αρχεία </a:t>
            </a:r>
            <a:r>
              <a:rPr lang="en-US" sz="1800" dirty="0">
                <a:effectLst/>
                <a:latin typeface="Arial" panose="020B0604020202020204" pitchFamily="34" charset="0"/>
                <a:ea typeface="Times New Roman" panose="02020603050405020304" pitchFamily="18" charset="0"/>
              </a:rPr>
              <a:t>docx</a:t>
            </a:r>
            <a:r>
              <a:rPr lang="el-GR" sz="1800" dirty="0">
                <a:effectLst/>
                <a:latin typeface="Arial" panose="020B0604020202020204" pitchFamily="34" charset="0"/>
                <a:ea typeface="Times New Roman" panose="02020603050405020304" pitchFamily="18" charset="0"/>
              </a:rPr>
              <a:t> με τις απαντήσεις της ομάδας σε σχετικό φάκελο.Δέχεται ως όρισμα το όνομα του αρχείου-πράκτορα που έχει τη μορφή </a:t>
            </a:r>
            <a:r>
              <a:rPr lang="en-US" sz="1800" dirty="0">
                <a:effectLst/>
                <a:latin typeface="Arial" panose="020B0604020202020204" pitchFamily="34" charset="0"/>
                <a:ea typeface="Times New Roman" panose="02020603050405020304" pitchFamily="18" charset="0"/>
              </a:rPr>
              <a:t>docx</a:t>
            </a:r>
            <a:r>
              <a:rPr lang="el-GR" sz="1800" dirty="0">
                <a:effectLst/>
                <a:latin typeface="Arial" panose="020B0604020202020204" pitchFamily="34" charset="0"/>
                <a:ea typeface="Times New Roman" panose="02020603050405020304" pitchFamily="18" charset="0"/>
              </a:rPr>
              <a:t>.Προυπόθεση για να λειτουργήσει είναι αυτός που τη χρησιμοποιεί να είναι διαχειριστής. Χρησιμεύει ως εντολή διότι κάθε απάντηση που δίνεται εντός μιας ομάδας μετράει για όλους τους συμμετέχοντες.Επομένως όσοι συμμετέχουν στην ίδια ομάδα έχουν αποθηκευμένες τις ίδιες απαντήσεις εφόσον ξεκίνησαν την διαδικασία ομιλίας με το πράκτορα ταυτόχρονα. Για να γίνει πιο κατανοητό .Οι απαντήσεις που καταγράφονται για το κάθε συμμετέχοντα είναι αυτές της ομάδας του από τη στιγμή που αρχίσει ο ίδιος την συνομιλία μαζί τους και μετά. Οι προηγούμενες απαντήσεις πριν τη συμμετοχή του δεν καταγράφονται στον ίδιο παρά μόνο σε όσους συμμετείχαν εκείνη τη στιγμή</a:t>
            </a:r>
            <a:r>
              <a:rPr lang="en-US" sz="1800" dirty="0">
                <a:effectLst/>
                <a:latin typeface="Arial" panose="020B0604020202020204" pitchFamily="34" charset="0"/>
                <a:ea typeface="Times New Roman" panose="02020603050405020304" pitchFamily="18" charset="0"/>
              </a:rPr>
              <a:t>.</a:t>
            </a:r>
            <a:endParaRPr lang="el-GR" dirty="0"/>
          </a:p>
        </p:txBody>
      </p:sp>
      <p:pic>
        <p:nvPicPr>
          <p:cNvPr id="4" name="Picture 3">
            <a:extLst>
              <a:ext uri="{FF2B5EF4-FFF2-40B4-BE49-F238E27FC236}">
                <a16:creationId xmlns:a16="http://schemas.microsoft.com/office/drawing/2014/main" id="{410F49C2-BDD6-4E96-8205-134C39317A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88205" y="4461262"/>
            <a:ext cx="7416216" cy="1602653"/>
          </a:xfrm>
          <a:prstGeom prst="rect">
            <a:avLst/>
          </a:prstGeom>
          <a:noFill/>
          <a:ln>
            <a:noFill/>
          </a:ln>
        </p:spPr>
      </p:pic>
    </p:spTree>
    <p:extLst>
      <p:ext uri="{BB962C8B-B14F-4D97-AF65-F5344CB8AC3E}">
        <p14:creationId xmlns:p14="http://schemas.microsoft.com/office/powerpoint/2010/main" val="40586996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B44F-F86C-4861-B7D3-B83FFC2934C8}"/>
              </a:ext>
            </a:extLst>
          </p:cNvPr>
          <p:cNvSpPr>
            <a:spLocks noGrp="1"/>
          </p:cNvSpPr>
          <p:nvPr>
            <p:ph type="title"/>
          </p:nvPr>
        </p:nvSpPr>
        <p:spPr/>
        <p:txBody>
          <a:bodyPr/>
          <a:lstStyle/>
          <a:p>
            <a:r>
              <a:rPr lang="el-GR" dirty="0"/>
              <a:t>Η </a:t>
            </a:r>
            <a:r>
              <a:rPr lang="en-US" dirty="0" err="1"/>
              <a:t>agentanswers</a:t>
            </a:r>
            <a:endParaRPr lang="el-GR" dirty="0"/>
          </a:p>
        </p:txBody>
      </p:sp>
      <p:sp>
        <p:nvSpPr>
          <p:cNvPr id="3" name="Content Placeholder 2">
            <a:extLst>
              <a:ext uri="{FF2B5EF4-FFF2-40B4-BE49-F238E27FC236}">
                <a16:creationId xmlns:a16="http://schemas.microsoft.com/office/drawing/2014/main" id="{EABAB059-7FF8-4B48-B6F4-275B8E6157D0}"/>
              </a:ext>
            </a:extLst>
          </p:cNvPr>
          <p:cNvSpPr>
            <a:spLocks noGrp="1"/>
          </p:cNvSpPr>
          <p:nvPr>
            <p:ph idx="1"/>
          </p:nvPr>
        </p:nvSpPr>
        <p:spPr/>
        <p:txBody>
          <a:bodyPr/>
          <a:lstStyle/>
          <a:p>
            <a:pPr marL="0" indent="0">
              <a:buNone/>
            </a:pPr>
            <a:r>
              <a:rPr lang="el-GR" sz="1800" dirty="0">
                <a:effectLst/>
                <a:latin typeface="Arial" panose="020B0604020202020204" pitchFamily="34" charset="0"/>
                <a:ea typeface="Times New Roman" panose="02020603050405020304" pitchFamily="18" charset="0"/>
              </a:rPr>
              <a:t>Αυτή η εντολή εστιάζει στο κάθε συμμετέχοντα ξεχωριστά.Δημιουργεί αρχεία με τις απαντήσεις του κάθε συμμετέχοντα ξεχωριστά σε σχετικό φάκελο για κάποιο συγκεκριμένο πράκτορα.Δέχεται ως όρισμα το όνομα του αρχείου-πράκτορα που έχει μορφή </a:t>
            </a:r>
            <a:r>
              <a:rPr lang="en-US" sz="1800" dirty="0">
                <a:effectLst/>
                <a:latin typeface="Arial" panose="020B0604020202020204" pitchFamily="34" charset="0"/>
                <a:ea typeface="Times New Roman" panose="02020603050405020304" pitchFamily="18" charset="0"/>
              </a:rPr>
              <a:t>docx</a:t>
            </a:r>
            <a:r>
              <a:rPr lang="el-GR" sz="1800" dirty="0">
                <a:effectLst/>
                <a:latin typeface="Arial" panose="020B0604020202020204" pitchFamily="34" charset="0"/>
                <a:ea typeface="Times New Roman" panose="02020603050405020304" pitchFamily="18" charset="0"/>
              </a:rPr>
              <a:t>.Είναι επίσης διαθέσιμη μόνο προς τους διαχειριστές.Χρησιμεύει ως εντολή διότι κάποιος συμμετέχοντας μπορεί να ήρθε αργότερα κατά τη διάρκεια της ομιλίας με το πράκτορα και η </a:t>
            </a:r>
            <a:r>
              <a:rPr lang="en-US" sz="1800" dirty="0" err="1">
                <a:effectLst/>
                <a:latin typeface="Arial" panose="020B0604020202020204" pitchFamily="34" charset="0"/>
                <a:ea typeface="Times New Roman" panose="02020603050405020304" pitchFamily="18" charset="0"/>
              </a:rPr>
              <a:t>teamanswers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σαν εντολή να μην είναι αντιπροσωπευτική γι αυτόν.</a:t>
            </a:r>
            <a:endParaRPr lang="el-GR" dirty="0"/>
          </a:p>
        </p:txBody>
      </p:sp>
      <p:pic>
        <p:nvPicPr>
          <p:cNvPr id="4" name="Picture 3">
            <a:extLst>
              <a:ext uri="{FF2B5EF4-FFF2-40B4-BE49-F238E27FC236}">
                <a16:creationId xmlns:a16="http://schemas.microsoft.com/office/drawing/2014/main" id="{204F9C3F-BC1A-456F-85FC-40394BFEC21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73028" y="4401736"/>
            <a:ext cx="7301414" cy="1517801"/>
          </a:xfrm>
          <a:prstGeom prst="rect">
            <a:avLst/>
          </a:prstGeom>
          <a:noFill/>
          <a:ln>
            <a:noFill/>
          </a:ln>
        </p:spPr>
      </p:pic>
    </p:spTree>
    <p:extLst>
      <p:ext uri="{BB962C8B-B14F-4D97-AF65-F5344CB8AC3E}">
        <p14:creationId xmlns:p14="http://schemas.microsoft.com/office/powerpoint/2010/main" val="25851841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CD881-9FC5-4277-B060-0B3D43899C65}"/>
              </a:ext>
            </a:extLst>
          </p:cNvPr>
          <p:cNvSpPr>
            <a:spLocks noGrp="1"/>
          </p:cNvSpPr>
          <p:nvPr>
            <p:ph type="title"/>
          </p:nvPr>
        </p:nvSpPr>
        <p:spPr>
          <a:xfrm>
            <a:off x="1451579" y="357810"/>
            <a:ext cx="9291215" cy="1033846"/>
          </a:xfrm>
        </p:spPr>
        <p:txBody>
          <a:bodyPr>
            <a:normAutofit/>
          </a:bodyPr>
          <a:lstStyle/>
          <a:p>
            <a:r>
              <a:rPr lang="el-GR" dirty="0"/>
              <a:t>Η μορφη των </a:t>
            </a:r>
            <a:r>
              <a:rPr lang="en-US" dirty="0"/>
              <a:t>docx </a:t>
            </a:r>
            <a:r>
              <a:rPr lang="el-GR" dirty="0"/>
              <a:t>αρχειων των απαντησεων στον πρακτορα </a:t>
            </a:r>
            <a:r>
              <a:rPr lang="en-US" dirty="0"/>
              <a:t>(1/3)</a:t>
            </a:r>
            <a:endParaRPr lang="el-GR" dirty="0"/>
          </a:p>
        </p:txBody>
      </p:sp>
      <p:sp>
        <p:nvSpPr>
          <p:cNvPr id="3" name="Content Placeholder 2">
            <a:extLst>
              <a:ext uri="{FF2B5EF4-FFF2-40B4-BE49-F238E27FC236}">
                <a16:creationId xmlns:a16="http://schemas.microsoft.com/office/drawing/2014/main" id="{8182F52C-6AE2-4F8A-8D52-1CE82CA9215C}"/>
              </a:ext>
            </a:extLst>
          </p:cNvPr>
          <p:cNvSpPr>
            <a:spLocks noGrp="1"/>
          </p:cNvSpPr>
          <p:nvPr>
            <p:ph idx="1"/>
          </p:nvPr>
        </p:nvSpPr>
        <p:spPr>
          <a:xfrm>
            <a:off x="7792278" y="2015732"/>
            <a:ext cx="4141562" cy="4067016"/>
          </a:xfrm>
        </p:spPr>
        <p:txBody>
          <a:bodyPr>
            <a:normAutofit fontScale="85000" lnSpcReduction="10000"/>
          </a:bodyPr>
          <a:lstStyle/>
          <a:p>
            <a:pPr marL="0" indent="0">
              <a:buNone/>
            </a:pPr>
            <a:r>
              <a:rPr lang="el-GR" sz="1800" dirty="0">
                <a:solidFill>
                  <a:srgbClr val="00B050"/>
                </a:solidFill>
                <a:effectLst/>
                <a:latin typeface="Arial" panose="020B0604020202020204" pitchFamily="34" charset="0"/>
                <a:ea typeface="Times New Roman" panose="02020603050405020304" pitchFamily="18" charset="0"/>
              </a:rPr>
              <a:t>Με την εντολή </a:t>
            </a:r>
            <a:r>
              <a:rPr lang="en-US" sz="1800" dirty="0" err="1">
                <a:solidFill>
                  <a:srgbClr val="00B050"/>
                </a:solidFill>
                <a:effectLst/>
                <a:latin typeface="Arial" panose="020B0604020202020204" pitchFamily="34" charset="0"/>
                <a:ea typeface="Times New Roman" panose="02020603050405020304" pitchFamily="18" charset="0"/>
              </a:rPr>
              <a:t>teamanswers</a:t>
            </a:r>
            <a:r>
              <a:rPr lang="en-US" sz="1800" dirty="0">
                <a:solidFill>
                  <a:srgbClr val="00B050"/>
                </a:solidFill>
                <a:effectLst/>
                <a:latin typeface="Arial" panose="020B0604020202020204" pitchFamily="34" charset="0"/>
                <a:ea typeface="Times New Roman" panose="02020603050405020304" pitchFamily="18" charset="0"/>
              </a:rPr>
              <a:t> : </a:t>
            </a:r>
          </a:p>
          <a:p>
            <a:pPr marL="0" indent="0">
              <a:buNone/>
            </a:pPr>
            <a:r>
              <a:rPr lang="el-GR" sz="1800" dirty="0">
                <a:effectLst/>
                <a:latin typeface="Arial" panose="020B0604020202020204" pitchFamily="34" charset="0"/>
                <a:ea typeface="Times New Roman" panose="02020603050405020304" pitchFamily="18" charset="0"/>
              </a:rPr>
              <a:t>Πρώτα καταγράφεται το κανάλι της ομάδας και ο πράκτορας στην οποία συμμετείχε. Έπειτα καταγράφονται τα μέλη από τα οποία αποτελούνταν η ομάδα. Υπενθυμίζεται ότι για να λειτουργήσει η εντολή </a:t>
            </a:r>
            <a:r>
              <a:rPr lang="en-US" sz="1800" dirty="0" err="1">
                <a:effectLst/>
                <a:latin typeface="Arial" panose="020B0604020202020204" pitchFamily="34" charset="0"/>
                <a:ea typeface="Times New Roman" panose="02020603050405020304" pitchFamily="18" charset="0"/>
              </a:rPr>
              <a:t>teamanswers</a:t>
            </a:r>
            <a:r>
              <a:rPr lang="el-GR" sz="1800" dirty="0">
                <a:effectLst/>
                <a:latin typeface="Arial" panose="020B0604020202020204" pitchFamily="34" charset="0"/>
                <a:ea typeface="Times New Roman" panose="02020603050405020304" pitchFamily="18" charset="0"/>
              </a:rPr>
              <a:t> σωστά </a:t>
            </a:r>
            <a:r>
              <a:rPr lang="el-GR" sz="1800" b="1" dirty="0">
                <a:solidFill>
                  <a:srgbClr val="FF0000"/>
                </a:solidFill>
                <a:effectLst/>
                <a:latin typeface="Arial" panose="020B0604020202020204" pitchFamily="34" charset="0"/>
                <a:ea typeface="Times New Roman" panose="02020603050405020304" pitchFamily="18" charset="0"/>
              </a:rPr>
              <a:t>θα πρέπει να μην έχει πατηθεί η εντολή </a:t>
            </a:r>
            <a:r>
              <a:rPr lang="en-US" sz="1800" b="1" dirty="0" err="1">
                <a:solidFill>
                  <a:srgbClr val="FF0000"/>
                </a:solidFill>
                <a:effectLst/>
                <a:latin typeface="Arial" panose="020B0604020202020204" pitchFamily="34" charset="0"/>
                <a:ea typeface="Times New Roman" panose="02020603050405020304" pitchFamily="18" charset="0"/>
              </a:rPr>
              <a:t>agentfinish</a:t>
            </a:r>
            <a:r>
              <a:rPr lang="el-GR" sz="1800" b="1" dirty="0">
                <a:effectLst/>
                <a:latin typeface="Arial" panose="020B0604020202020204" pitchFamily="34" charset="0"/>
                <a:ea typeface="Times New Roman" panose="02020603050405020304" pitchFamily="18" charset="0"/>
              </a:rPr>
              <a:t>.</a:t>
            </a:r>
          </a:p>
          <a:p>
            <a:pPr marL="0" indent="0">
              <a:buNone/>
            </a:pPr>
            <a:r>
              <a:rPr lang="el-GR" sz="1800" dirty="0">
                <a:effectLst/>
                <a:latin typeface="Arial" panose="020B0604020202020204" pitchFamily="34" charset="0"/>
                <a:ea typeface="Times New Roman" panose="02020603050405020304" pitchFamily="18" charset="0"/>
              </a:rPr>
              <a:t>Μετά καταγράφονται οι λέξεις κλειδιά που ενεργοποιήθηκαν από την ομάδα και ο αριθμός-δείκτης της ερώτησης που συνοδεύτηκαν. Από κάτω καταγράφεται η απάντηση της ομάδας στη συγκεκριμένη ερώτηση.</a:t>
            </a:r>
            <a:endParaRPr lang="el-GR" dirty="0"/>
          </a:p>
        </p:txBody>
      </p:sp>
      <p:pic>
        <p:nvPicPr>
          <p:cNvPr id="4" name="Picture 3">
            <a:extLst>
              <a:ext uri="{FF2B5EF4-FFF2-40B4-BE49-F238E27FC236}">
                <a16:creationId xmlns:a16="http://schemas.microsoft.com/office/drawing/2014/main" id="{9DD38E92-096F-4E8D-B66A-849B5DB99E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5395" y="1774240"/>
            <a:ext cx="7428101" cy="4308508"/>
          </a:xfrm>
          <a:prstGeom prst="rect">
            <a:avLst/>
          </a:prstGeom>
          <a:noFill/>
          <a:ln>
            <a:noFill/>
          </a:ln>
        </p:spPr>
      </p:pic>
    </p:spTree>
    <p:extLst>
      <p:ext uri="{BB962C8B-B14F-4D97-AF65-F5344CB8AC3E}">
        <p14:creationId xmlns:p14="http://schemas.microsoft.com/office/powerpoint/2010/main" val="580419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2C72-268A-4E38-8804-1763FE5BBBBD}"/>
              </a:ext>
            </a:extLst>
          </p:cNvPr>
          <p:cNvSpPr>
            <a:spLocks noGrp="1"/>
          </p:cNvSpPr>
          <p:nvPr>
            <p:ph type="title"/>
          </p:nvPr>
        </p:nvSpPr>
        <p:spPr/>
        <p:txBody>
          <a:bodyPr/>
          <a:lstStyle/>
          <a:p>
            <a:r>
              <a:rPr lang="el-GR" dirty="0"/>
              <a:t>Η μορφη των </a:t>
            </a:r>
            <a:r>
              <a:rPr lang="en-US" dirty="0"/>
              <a:t>docx </a:t>
            </a:r>
            <a:r>
              <a:rPr lang="el-GR" dirty="0"/>
              <a:t>αρχειων των απαντησεων στον πρακτορα </a:t>
            </a:r>
            <a:r>
              <a:rPr lang="en-US" dirty="0"/>
              <a:t>(2/3)</a:t>
            </a:r>
            <a:endParaRPr lang="el-GR" dirty="0"/>
          </a:p>
        </p:txBody>
      </p:sp>
      <p:sp>
        <p:nvSpPr>
          <p:cNvPr id="3" name="Content Placeholder 2">
            <a:extLst>
              <a:ext uri="{FF2B5EF4-FFF2-40B4-BE49-F238E27FC236}">
                <a16:creationId xmlns:a16="http://schemas.microsoft.com/office/drawing/2014/main" id="{3D03EB12-58F4-4A6F-B731-F0B3A397AD2D}"/>
              </a:ext>
            </a:extLst>
          </p:cNvPr>
          <p:cNvSpPr>
            <a:spLocks noGrp="1"/>
          </p:cNvSpPr>
          <p:nvPr>
            <p:ph idx="1"/>
          </p:nvPr>
        </p:nvSpPr>
        <p:spPr/>
        <p:txBody>
          <a:bodyPr/>
          <a:lstStyle/>
          <a:p>
            <a:pPr marL="0" indent="0">
              <a:buNone/>
            </a:pPr>
            <a:r>
              <a:rPr lang="el-GR" dirty="0">
                <a:solidFill>
                  <a:srgbClr val="00B050"/>
                </a:solidFill>
              </a:rPr>
              <a:t>Με την εντολή </a:t>
            </a:r>
            <a:r>
              <a:rPr lang="en-US" dirty="0" err="1">
                <a:solidFill>
                  <a:srgbClr val="00B050"/>
                </a:solidFill>
              </a:rPr>
              <a:t>agentanswers</a:t>
            </a:r>
            <a:r>
              <a:rPr lang="en-US" dirty="0">
                <a:solidFill>
                  <a:srgbClr val="00B050"/>
                </a:solidFill>
              </a:rPr>
              <a:t> : </a:t>
            </a:r>
          </a:p>
          <a:p>
            <a:pPr marL="0" indent="0">
              <a:buNone/>
            </a:pPr>
            <a:r>
              <a:rPr lang="el-GR" sz="1800" dirty="0">
                <a:effectLst/>
                <a:latin typeface="Arial" panose="020B0604020202020204" pitchFamily="34" charset="0"/>
                <a:ea typeface="Times New Roman" panose="02020603050405020304" pitchFamily="18" charset="0"/>
              </a:rPr>
              <a:t>Η εντολή </a:t>
            </a:r>
            <a:r>
              <a:rPr lang="en-US" sz="1800" dirty="0" err="1">
                <a:effectLst/>
                <a:latin typeface="Arial" panose="020B0604020202020204" pitchFamily="34" charset="0"/>
                <a:ea typeface="Times New Roman" panose="02020603050405020304" pitchFamily="18" charset="0"/>
              </a:rPr>
              <a:t>agentanswers</a:t>
            </a:r>
            <a:r>
              <a:rPr lang="en-US" sz="1800" dirty="0">
                <a:effectLst/>
                <a:latin typeface="Arial" panose="020B0604020202020204" pitchFamily="34" charset="0"/>
                <a:ea typeface="Times New Roman" panose="02020603050405020304" pitchFamily="18" charset="0"/>
              </a:rPr>
              <a:t> </a:t>
            </a:r>
            <a:r>
              <a:rPr lang="el-GR" sz="1800" b="1" dirty="0">
                <a:solidFill>
                  <a:srgbClr val="FF0000"/>
                </a:solidFill>
                <a:effectLst/>
                <a:latin typeface="Arial" panose="020B0604020202020204" pitchFamily="34" charset="0"/>
                <a:ea typeface="Times New Roman" panose="02020603050405020304" pitchFamily="18" charset="0"/>
              </a:rPr>
              <a:t>δημιουργεί ξεχωριστά αρχεία για τον κάθε συμμετέχοντα</a:t>
            </a:r>
            <a:r>
              <a:rPr lang="el-GR" sz="1800" b="1"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και καταγράφει τις απαντήσεις που δόθηκαν όταν αυτός συμμετείχε σε μια ομάδα.Όπως και η </a:t>
            </a:r>
            <a:r>
              <a:rPr lang="en-US" sz="1800" dirty="0" err="1">
                <a:effectLst/>
                <a:latin typeface="Arial" panose="020B0604020202020204" pitchFamily="34" charset="0"/>
                <a:ea typeface="Times New Roman" panose="02020603050405020304" pitchFamily="18" charset="0"/>
              </a:rPr>
              <a:t>teamanswers</a:t>
            </a:r>
            <a:r>
              <a:rPr lang="en-US" sz="1800" dirty="0">
                <a:effectLst/>
                <a:latin typeface="Arial" panose="020B0604020202020204" pitchFamily="34" charset="0"/>
                <a:ea typeface="Times New Roman" panose="02020603050405020304" pitchFamily="18" charset="0"/>
              </a:rPr>
              <a:t> </a:t>
            </a:r>
            <a:r>
              <a:rPr lang="el-GR" sz="1800" dirty="0">
                <a:effectLst/>
                <a:latin typeface="Arial" panose="020B0604020202020204" pitchFamily="34" charset="0"/>
                <a:ea typeface="Times New Roman" panose="02020603050405020304" pitchFamily="18" charset="0"/>
              </a:rPr>
              <a:t>καταγράφει τις λέξεις κλειδιά με το δείκτη των ερωτήσεων που συνοδεύτηκαν και τις απαντήσεις του συμμετέχοντα. Πάνω πάνω καταγράφονται επίσης τα στοιχεία του στη περίπτωση που είναι εγγεγραμμένος στη βάση δεδομένων αλλιώς καταγράφεται το </a:t>
            </a:r>
            <a:r>
              <a:rPr lang="en-US" sz="1800" dirty="0">
                <a:effectLst/>
                <a:latin typeface="Arial" panose="020B0604020202020204" pitchFamily="34" charset="0"/>
                <a:ea typeface="Times New Roman" panose="02020603050405020304" pitchFamily="18" charset="0"/>
              </a:rPr>
              <a:t>discord id </a:t>
            </a:r>
            <a:r>
              <a:rPr lang="el-GR" sz="1800" dirty="0">
                <a:effectLst/>
                <a:latin typeface="Arial" panose="020B0604020202020204" pitchFamily="34" charset="0"/>
                <a:ea typeface="Times New Roman" panose="02020603050405020304" pitchFamily="18" charset="0"/>
              </a:rPr>
              <a:t>του</a:t>
            </a:r>
            <a:r>
              <a:rPr lang="en-US" sz="1800" dirty="0">
                <a:effectLst/>
                <a:latin typeface="Arial" panose="020B0604020202020204" pitchFamily="34" charset="0"/>
                <a:ea typeface="Times New Roman" panose="02020603050405020304" pitchFamily="18" charset="0"/>
              </a:rPr>
              <a:t>.</a:t>
            </a:r>
            <a:endParaRPr lang="el-GR" dirty="0"/>
          </a:p>
        </p:txBody>
      </p:sp>
    </p:spTree>
    <p:extLst>
      <p:ext uri="{BB962C8B-B14F-4D97-AF65-F5344CB8AC3E}">
        <p14:creationId xmlns:p14="http://schemas.microsoft.com/office/powerpoint/2010/main" val="23762338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3B498-1129-49EE-8556-FF3B04B2CAE5}"/>
              </a:ext>
            </a:extLst>
          </p:cNvPr>
          <p:cNvSpPr>
            <a:spLocks noGrp="1"/>
          </p:cNvSpPr>
          <p:nvPr>
            <p:ph type="title"/>
          </p:nvPr>
        </p:nvSpPr>
        <p:spPr/>
        <p:txBody>
          <a:bodyPr/>
          <a:lstStyle/>
          <a:p>
            <a:r>
              <a:rPr lang="el-GR" dirty="0"/>
              <a:t>Η μορφη των </a:t>
            </a:r>
            <a:r>
              <a:rPr lang="en-US" dirty="0"/>
              <a:t>docx </a:t>
            </a:r>
            <a:r>
              <a:rPr lang="el-GR" dirty="0"/>
              <a:t>αρχειων των απαντησεων στον πρακτορα </a:t>
            </a:r>
            <a:r>
              <a:rPr lang="en-US" dirty="0"/>
              <a:t>(3/3)</a:t>
            </a:r>
            <a:endParaRPr lang="el-GR" dirty="0"/>
          </a:p>
        </p:txBody>
      </p:sp>
      <p:sp>
        <p:nvSpPr>
          <p:cNvPr id="3" name="Content Placeholder 2">
            <a:extLst>
              <a:ext uri="{FF2B5EF4-FFF2-40B4-BE49-F238E27FC236}">
                <a16:creationId xmlns:a16="http://schemas.microsoft.com/office/drawing/2014/main" id="{E7551517-F7AA-43B1-A6C8-18C96C2E6415}"/>
              </a:ext>
            </a:extLst>
          </p:cNvPr>
          <p:cNvSpPr>
            <a:spLocks noGrp="1"/>
          </p:cNvSpPr>
          <p:nvPr>
            <p:ph idx="1"/>
          </p:nvPr>
        </p:nvSpPr>
        <p:spPr/>
        <p:txBody>
          <a:bodyPr/>
          <a:lstStyle/>
          <a:p>
            <a:pPr marL="0" indent="0">
              <a:buNone/>
            </a:pPr>
            <a:r>
              <a:rPr lang="el-GR" dirty="0">
                <a:solidFill>
                  <a:srgbClr val="00B050"/>
                </a:solidFill>
              </a:rPr>
              <a:t>Πως αποθηκεύονται τα αρχεία </a:t>
            </a:r>
            <a:r>
              <a:rPr lang="en-US" dirty="0">
                <a:solidFill>
                  <a:srgbClr val="00B050"/>
                </a:solidFill>
              </a:rPr>
              <a:t>docx  </a:t>
            </a:r>
            <a:r>
              <a:rPr lang="el-GR" dirty="0">
                <a:solidFill>
                  <a:srgbClr val="00B050"/>
                </a:solidFill>
              </a:rPr>
              <a:t>του πράκτορα </a:t>
            </a:r>
            <a:r>
              <a:rPr lang="en-US" dirty="0">
                <a:solidFill>
                  <a:srgbClr val="00B050"/>
                </a:solidFill>
              </a:rPr>
              <a:t>:</a:t>
            </a:r>
            <a:endParaRPr lang="el-GR" dirty="0">
              <a:solidFill>
                <a:srgbClr val="00B050"/>
              </a:solidFill>
            </a:endParaRPr>
          </a:p>
          <a:p>
            <a:pPr marL="0" indent="0">
              <a:buNone/>
            </a:pPr>
            <a:r>
              <a:rPr lang="el-GR" sz="1800" dirty="0">
                <a:effectLst/>
                <a:latin typeface="Arial" panose="020B0604020202020204" pitchFamily="34" charset="0"/>
                <a:ea typeface="Times New Roman" panose="02020603050405020304" pitchFamily="18" charset="0"/>
              </a:rPr>
              <a:t>Οι εντολές δημιουργούν τους σχετικούς φακέλους τοπικά με τις απαντήσεις της ομάδας και των συμμετεχόντων αντίστοιχα.</a:t>
            </a:r>
            <a:endParaRPr lang="el-GR" dirty="0"/>
          </a:p>
        </p:txBody>
      </p:sp>
      <p:pic>
        <p:nvPicPr>
          <p:cNvPr id="4" name="Picture 3">
            <a:extLst>
              <a:ext uri="{FF2B5EF4-FFF2-40B4-BE49-F238E27FC236}">
                <a16:creationId xmlns:a16="http://schemas.microsoft.com/office/drawing/2014/main" id="{9C9C7E88-F425-467C-8BA4-B69E396BFF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49206" y="3429000"/>
            <a:ext cx="7871377" cy="2314736"/>
          </a:xfrm>
          <a:prstGeom prst="rect">
            <a:avLst/>
          </a:prstGeom>
          <a:noFill/>
          <a:ln>
            <a:noFill/>
          </a:ln>
        </p:spPr>
      </p:pic>
    </p:spTree>
    <p:extLst>
      <p:ext uri="{BB962C8B-B14F-4D97-AF65-F5344CB8AC3E}">
        <p14:creationId xmlns:p14="http://schemas.microsoft.com/office/powerpoint/2010/main" val="4748277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6EE5-C59E-4ED1-AE2A-B159F29FAEFB}"/>
              </a:ext>
            </a:extLst>
          </p:cNvPr>
          <p:cNvSpPr>
            <a:spLocks noGrp="1"/>
          </p:cNvSpPr>
          <p:nvPr>
            <p:ph type="title"/>
          </p:nvPr>
        </p:nvSpPr>
        <p:spPr/>
        <p:txBody>
          <a:bodyPr/>
          <a:lstStyle/>
          <a:p>
            <a:r>
              <a:rPr lang="el-GR" dirty="0"/>
              <a:t>Ο τροποσ αποθηκευσης των δεδομενων(1/4)</a:t>
            </a:r>
          </a:p>
        </p:txBody>
      </p:sp>
      <p:sp>
        <p:nvSpPr>
          <p:cNvPr id="3" name="Content Placeholder 2">
            <a:extLst>
              <a:ext uri="{FF2B5EF4-FFF2-40B4-BE49-F238E27FC236}">
                <a16:creationId xmlns:a16="http://schemas.microsoft.com/office/drawing/2014/main" id="{01B834D8-A154-4A40-9F3B-6B5437A8009D}"/>
              </a:ext>
            </a:extLst>
          </p:cNvPr>
          <p:cNvSpPr>
            <a:spLocks noGrp="1"/>
          </p:cNvSpPr>
          <p:nvPr>
            <p:ph idx="1"/>
          </p:nvPr>
        </p:nvSpPr>
        <p:spPr/>
        <p:txBody>
          <a:bodyPr/>
          <a:lstStyle/>
          <a:p>
            <a:pPr marL="0" indent="0">
              <a:buNone/>
            </a:pPr>
            <a:r>
              <a:rPr lang="el-GR" dirty="0"/>
              <a:t>Χρησιμοποιείται κατά κόρων η δομή του λεξικού η οποία ακολουθεί τη λογική του </a:t>
            </a:r>
            <a:r>
              <a:rPr lang="en-US" dirty="0" err="1"/>
              <a:t>hashtable</a:t>
            </a:r>
            <a:r>
              <a:rPr lang="en-US" dirty="0"/>
              <a:t> </a:t>
            </a:r>
            <a:r>
              <a:rPr lang="el-GR" dirty="0"/>
              <a:t>για γρήγορες προσπελάσεις . </a:t>
            </a:r>
          </a:p>
        </p:txBody>
      </p:sp>
      <p:pic>
        <p:nvPicPr>
          <p:cNvPr id="4" name="Picture 3">
            <a:extLst>
              <a:ext uri="{FF2B5EF4-FFF2-40B4-BE49-F238E27FC236}">
                <a16:creationId xmlns:a16="http://schemas.microsoft.com/office/drawing/2014/main" id="{6D21E045-5F81-4023-809A-6273B0CDC1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1123" y="4360070"/>
            <a:ext cx="6609522" cy="1465899"/>
          </a:xfrm>
          <a:prstGeom prst="rect">
            <a:avLst/>
          </a:prstGeom>
          <a:noFill/>
          <a:ln>
            <a:noFill/>
          </a:ln>
        </p:spPr>
      </p:pic>
      <p:pic>
        <p:nvPicPr>
          <p:cNvPr id="5" name="Picture 4">
            <a:extLst>
              <a:ext uri="{FF2B5EF4-FFF2-40B4-BE49-F238E27FC236}">
                <a16:creationId xmlns:a16="http://schemas.microsoft.com/office/drawing/2014/main" id="{0088D73C-0958-445F-B320-DDB40B0DB7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64184"/>
            <a:ext cx="5975789" cy="1618406"/>
          </a:xfrm>
          <a:prstGeom prst="rect">
            <a:avLst/>
          </a:prstGeom>
          <a:noFill/>
          <a:ln>
            <a:noFill/>
          </a:ln>
        </p:spPr>
      </p:pic>
    </p:spTree>
    <p:extLst>
      <p:ext uri="{BB962C8B-B14F-4D97-AF65-F5344CB8AC3E}">
        <p14:creationId xmlns:p14="http://schemas.microsoft.com/office/powerpoint/2010/main" val="25395940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86CA-A908-46A2-9C4C-1594B3E14E66}"/>
              </a:ext>
            </a:extLst>
          </p:cNvPr>
          <p:cNvSpPr>
            <a:spLocks noGrp="1"/>
          </p:cNvSpPr>
          <p:nvPr>
            <p:ph type="title"/>
          </p:nvPr>
        </p:nvSpPr>
        <p:spPr/>
        <p:txBody>
          <a:bodyPr/>
          <a:lstStyle/>
          <a:p>
            <a:r>
              <a:rPr lang="el-GR" dirty="0"/>
              <a:t>Ο τροποσ αποθηκευσης των δεδομενων(2/4)</a:t>
            </a:r>
          </a:p>
        </p:txBody>
      </p:sp>
      <p:sp>
        <p:nvSpPr>
          <p:cNvPr id="3" name="Content Placeholder 2">
            <a:extLst>
              <a:ext uri="{FF2B5EF4-FFF2-40B4-BE49-F238E27FC236}">
                <a16:creationId xmlns:a16="http://schemas.microsoft.com/office/drawing/2014/main" id="{0ACA4378-E365-4BC8-8A65-FAEAE28D4C7A}"/>
              </a:ext>
            </a:extLst>
          </p:cNvPr>
          <p:cNvSpPr>
            <a:spLocks noGrp="1"/>
          </p:cNvSpPr>
          <p:nvPr>
            <p:ph idx="1"/>
          </p:nvPr>
        </p:nvSpPr>
        <p:spPr/>
        <p:txBody>
          <a:bodyPr/>
          <a:lstStyle/>
          <a:p>
            <a:endParaRPr lang="el-GR"/>
          </a:p>
        </p:txBody>
      </p:sp>
      <p:pic>
        <p:nvPicPr>
          <p:cNvPr id="4" name="Picture 3">
            <a:extLst>
              <a:ext uri="{FF2B5EF4-FFF2-40B4-BE49-F238E27FC236}">
                <a16:creationId xmlns:a16="http://schemas.microsoft.com/office/drawing/2014/main" id="{038CEFEC-2802-410C-A9C7-7C866019E9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18164" y="1853754"/>
            <a:ext cx="9755671" cy="4063792"/>
          </a:xfrm>
          <a:prstGeom prst="rect">
            <a:avLst/>
          </a:prstGeom>
          <a:noFill/>
          <a:ln>
            <a:noFill/>
          </a:ln>
        </p:spPr>
      </p:pic>
    </p:spTree>
    <p:extLst>
      <p:ext uri="{BB962C8B-B14F-4D97-AF65-F5344CB8AC3E}">
        <p14:creationId xmlns:p14="http://schemas.microsoft.com/office/powerpoint/2010/main" val="23630343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C74D-55CF-4573-AF97-854E96856F3A}"/>
              </a:ext>
            </a:extLst>
          </p:cNvPr>
          <p:cNvSpPr>
            <a:spLocks noGrp="1"/>
          </p:cNvSpPr>
          <p:nvPr>
            <p:ph type="title"/>
          </p:nvPr>
        </p:nvSpPr>
        <p:spPr/>
        <p:txBody>
          <a:bodyPr/>
          <a:lstStyle/>
          <a:p>
            <a:r>
              <a:rPr lang="el-GR" dirty="0"/>
              <a:t>Ο τροποσ αποθηκευσης των δεδομενων(3/4)</a:t>
            </a:r>
          </a:p>
        </p:txBody>
      </p:sp>
      <p:sp>
        <p:nvSpPr>
          <p:cNvPr id="3" name="Content Placeholder 2">
            <a:extLst>
              <a:ext uri="{FF2B5EF4-FFF2-40B4-BE49-F238E27FC236}">
                <a16:creationId xmlns:a16="http://schemas.microsoft.com/office/drawing/2014/main" id="{64B08292-575D-404B-8382-100A8868EB0C}"/>
              </a:ext>
            </a:extLst>
          </p:cNvPr>
          <p:cNvSpPr>
            <a:spLocks noGrp="1"/>
          </p:cNvSpPr>
          <p:nvPr>
            <p:ph idx="1"/>
          </p:nvPr>
        </p:nvSpPr>
        <p:spPr/>
        <p:txBody>
          <a:bodyPr/>
          <a:lstStyle/>
          <a:p>
            <a:endParaRPr lang="el-GR"/>
          </a:p>
        </p:txBody>
      </p:sp>
      <p:pic>
        <p:nvPicPr>
          <p:cNvPr id="5" name="Picture 4">
            <a:extLst>
              <a:ext uri="{FF2B5EF4-FFF2-40B4-BE49-F238E27FC236}">
                <a16:creationId xmlns:a16="http://schemas.microsoft.com/office/drawing/2014/main" id="{C950FD92-7EB5-45A2-B68D-1939B7022E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9650" y="1853753"/>
            <a:ext cx="9963150" cy="3990455"/>
          </a:xfrm>
          <a:prstGeom prst="rect">
            <a:avLst/>
          </a:prstGeom>
          <a:noFill/>
          <a:ln>
            <a:noFill/>
          </a:ln>
        </p:spPr>
      </p:pic>
    </p:spTree>
    <p:extLst>
      <p:ext uri="{BB962C8B-B14F-4D97-AF65-F5344CB8AC3E}">
        <p14:creationId xmlns:p14="http://schemas.microsoft.com/office/powerpoint/2010/main" val="16877122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5706-76CE-4BA1-9020-FBD90822B37F}"/>
              </a:ext>
            </a:extLst>
          </p:cNvPr>
          <p:cNvSpPr>
            <a:spLocks noGrp="1"/>
          </p:cNvSpPr>
          <p:nvPr>
            <p:ph type="title"/>
          </p:nvPr>
        </p:nvSpPr>
        <p:spPr/>
        <p:txBody>
          <a:bodyPr/>
          <a:lstStyle/>
          <a:p>
            <a:r>
              <a:rPr lang="el-GR" dirty="0"/>
              <a:t>Ο τροποσ αποθηκευσης των δεδομενων(4/4)</a:t>
            </a:r>
          </a:p>
        </p:txBody>
      </p:sp>
      <p:sp>
        <p:nvSpPr>
          <p:cNvPr id="3" name="Content Placeholder 2">
            <a:extLst>
              <a:ext uri="{FF2B5EF4-FFF2-40B4-BE49-F238E27FC236}">
                <a16:creationId xmlns:a16="http://schemas.microsoft.com/office/drawing/2014/main" id="{9DE7179D-BCCC-4589-AD2C-9D7C2EA08571}"/>
              </a:ext>
            </a:extLst>
          </p:cNvPr>
          <p:cNvSpPr>
            <a:spLocks noGrp="1"/>
          </p:cNvSpPr>
          <p:nvPr>
            <p:ph idx="1"/>
          </p:nvPr>
        </p:nvSpPr>
        <p:spPr>
          <a:xfrm>
            <a:off x="139615" y="6400799"/>
            <a:ext cx="2418056" cy="324502"/>
          </a:xfrm>
        </p:spPr>
        <p:txBody>
          <a:bodyPr>
            <a:normAutofit fontScale="70000" lnSpcReduction="20000"/>
          </a:bodyPr>
          <a:lstStyle/>
          <a:p>
            <a:endParaRPr lang="el-GR" dirty="0"/>
          </a:p>
        </p:txBody>
      </p:sp>
      <p:pic>
        <p:nvPicPr>
          <p:cNvPr id="4" name="Picture 3">
            <a:extLst>
              <a:ext uri="{FF2B5EF4-FFF2-40B4-BE49-F238E27FC236}">
                <a16:creationId xmlns:a16="http://schemas.microsoft.com/office/drawing/2014/main" id="{22AA87E3-240D-4117-8F53-10B79E23A67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080" y="2489497"/>
            <a:ext cx="11401840" cy="2514750"/>
          </a:xfrm>
          <a:prstGeom prst="rect">
            <a:avLst/>
          </a:prstGeom>
          <a:noFill/>
          <a:ln>
            <a:noFill/>
          </a:ln>
        </p:spPr>
      </p:pic>
    </p:spTree>
    <p:extLst>
      <p:ext uri="{BB962C8B-B14F-4D97-AF65-F5344CB8AC3E}">
        <p14:creationId xmlns:p14="http://schemas.microsoft.com/office/powerpoint/2010/main" val="35275742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24650-1D37-416A-93CA-BD1456E7D1F4}"/>
              </a:ext>
            </a:extLst>
          </p:cNvPr>
          <p:cNvSpPr>
            <a:spLocks noGrp="1"/>
          </p:cNvSpPr>
          <p:nvPr>
            <p:ph type="title"/>
          </p:nvPr>
        </p:nvSpPr>
        <p:spPr>
          <a:xfrm>
            <a:off x="6334539" y="265219"/>
            <a:ext cx="5724939" cy="1081277"/>
          </a:xfrm>
        </p:spPr>
        <p:txBody>
          <a:bodyPr/>
          <a:lstStyle/>
          <a:p>
            <a:r>
              <a:rPr lang="el-GR" dirty="0"/>
              <a:t>Το  </a:t>
            </a:r>
            <a:r>
              <a:rPr lang="en-US" dirty="0"/>
              <a:t>Reactionroles.py</a:t>
            </a:r>
            <a:endParaRPr lang="el-GR" dirty="0"/>
          </a:p>
        </p:txBody>
      </p:sp>
      <p:sp>
        <p:nvSpPr>
          <p:cNvPr id="3" name="Content Placeholder 2">
            <a:extLst>
              <a:ext uri="{FF2B5EF4-FFF2-40B4-BE49-F238E27FC236}">
                <a16:creationId xmlns:a16="http://schemas.microsoft.com/office/drawing/2014/main" id="{BC3E95A6-41E2-4DEC-BA66-66E874251074}"/>
              </a:ext>
            </a:extLst>
          </p:cNvPr>
          <p:cNvSpPr>
            <a:spLocks noGrp="1"/>
          </p:cNvSpPr>
          <p:nvPr>
            <p:ph idx="1"/>
          </p:nvPr>
        </p:nvSpPr>
        <p:spPr>
          <a:xfrm>
            <a:off x="6334539" y="1563757"/>
            <a:ext cx="5724939" cy="4426225"/>
          </a:xfrm>
        </p:spPr>
        <p:txBody>
          <a:bodyPr/>
          <a:lstStyle/>
          <a:p>
            <a:pPr marL="0" indent="0">
              <a:buNone/>
            </a:pPr>
            <a:r>
              <a:rPr lang="el-GR" dirty="0"/>
              <a:t>Δίνει επιπλέον ευελιξία σε όλες τις δραστηριότητες. Οι χρήστες έχουν τη δυνατότητα να λάβουν ρόλους εντός του σέρβερ κάνοντας αντίδραση ( </a:t>
            </a:r>
            <a:r>
              <a:rPr lang="en-US" dirty="0"/>
              <a:t>react) </a:t>
            </a:r>
            <a:r>
              <a:rPr lang="el-GR" dirty="0"/>
              <a:t>σε ειδικά διαμορφωμένο μήνυμα. Απαιτεί τη φόρτωση της βιβλιοθήκης </a:t>
            </a:r>
            <a:r>
              <a:rPr lang="en-US" dirty="0"/>
              <a:t>emoji , </a:t>
            </a:r>
            <a:r>
              <a:rPr lang="el-GR" dirty="0"/>
              <a:t>η οποία εγκαταστείται με την εντολή </a:t>
            </a:r>
            <a:r>
              <a:rPr lang="en-US" dirty="0"/>
              <a:t>pip install emoji </a:t>
            </a:r>
            <a:r>
              <a:rPr lang="el-GR" dirty="0"/>
              <a:t>.</a:t>
            </a:r>
          </a:p>
        </p:txBody>
      </p:sp>
      <p:pic>
        <p:nvPicPr>
          <p:cNvPr id="4" name="Picture 3">
            <a:extLst>
              <a:ext uri="{FF2B5EF4-FFF2-40B4-BE49-F238E27FC236}">
                <a16:creationId xmlns:a16="http://schemas.microsoft.com/office/drawing/2014/main" id="{6116DC1B-4E64-428D-BEB0-8825F5BE214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202017" cy="6162261"/>
          </a:xfrm>
          <a:prstGeom prst="rect">
            <a:avLst/>
          </a:prstGeom>
          <a:noFill/>
          <a:ln>
            <a:noFill/>
          </a:ln>
        </p:spPr>
      </p:pic>
    </p:spTree>
    <p:extLst>
      <p:ext uri="{BB962C8B-B14F-4D97-AF65-F5344CB8AC3E}">
        <p14:creationId xmlns:p14="http://schemas.microsoft.com/office/powerpoint/2010/main" val="185813892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
  <TotalTime>848</TotalTime>
  <Words>7776</Words>
  <Application>Microsoft Office PowerPoint</Application>
  <PresentationFormat>Widescreen</PresentationFormat>
  <Paragraphs>315</Paragraphs>
  <Slides>110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110</vt:i4>
      </vt:variant>
    </vt:vector>
  </HeadingPairs>
  <TitlesOfParts>
    <vt:vector size="115" baseType="lpstr">
      <vt:lpstr>Arial</vt:lpstr>
      <vt:lpstr>Arial Unicode MS</vt:lpstr>
      <vt:lpstr>Calibri</vt:lpstr>
      <vt:lpstr>Rockwell</vt:lpstr>
      <vt:lpstr>Gallery</vt:lpstr>
      <vt:lpstr>Το DISCORD ,μια καλή διέξοδος  της ευέλικτης μάθησης. </vt:lpstr>
      <vt:lpstr>Τι ειναι το discord;</vt:lpstr>
      <vt:lpstr>Η διαθεσιμοτητα του και οι γλωσσες που χρησιμοποιθηκαν για τη συγγραφη του. </vt:lpstr>
      <vt:lpstr>Ο λογοσ τησ δημιουργιασ του</vt:lpstr>
      <vt:lpstr>Η Αναπτυξη του ανα τα ετη(1/2)</vt:lpstr>
      <vt:lpstr>Η Αναπτυξη του ανα τα ετη (2/2)</vt:lpstr>
      <vt:lpstr>Οι λογοι της αποδοχησ του</vt:lpstr>
      <vt:lpstr>Μερικα απο τα Χαρακτηριστικα</vt:lpstr>
      <vt:lpstr>Πλουσιο κειμενο και markdown</vt:lpstr>
      <vt:lpstr>Εργαλεια προγραμματιστη</vt:lpstr>
      <vt:lpstr>Νομισματοποιηση</vt:lpstr>
      <vt:lpstr>Εισαγωγη στο discord</vt:lpstr>
      <vt:lpstr>PowerPoint Presentation</vt:lpstr>
      <vt:lpstr>Οι ρυθμισεις των ρολων</vt:lpstr>
      <vt:lpstr>Επικινδυνεσ ρυθμισεις που εφιστουν τη προσοχη</vt:lpstr>
      <vt:lpstr>Επικινδυνεσ ρυθμισεις που εφιστουν τη προσοχη (συνεχεια)</vt:lpstr>
      <vt:lpstr>Ο σχεδιΑσμοσ των σερβερ</vt:lpstr>
      <vt:lpstr>Η κεντρικη κατηγορια</vt:lpstr>
      <vt:lpstr>Η κατηγορια των φωνητικων καναλιων για διαλεξεις και ροη</vt:lpstr>
      <vt:lpstr>Οι κατηγοριες των μαθηματων</vt:lpstr>
      <vt:lpstr>Λοιπες κατηγοριες</vt:lpstr>
      <vt:lpstr>Τι ειναι τα discord bots;</vt:lpstr>
      <vt:lpstr>Η κεντρικη σελιδα του bot mee6. </vt:lpstr>
      <vt:lpstr>Το Discord bot που αναπτυχθηκε στο πλαισιο της εργασιασ</vt:lpstr>
      <vt:lpstr>Ο λογοσ τησ δημιουργιασ και οι ικανοτητες του bot.</vt:lpstr>
      <vt:lpstr>Η διαδικασια δημιουργιασ της εφαρμογησ (1/4)</vt:lpstr>
      <vt:lpstr>Η διαδικασια δημιουργιασ της εφαρμογησ (2/4)</vt:lpstr>
      <vt:lpstr>Η διαδικασια δημιουργιασ της εφαρμογησ (3/4)</vt:lpstr>
      <vt:lpstr>Η διαδικασια δημιουργιασ της εφαρμογησ (4/4)</vt:lpstr>
      <vt:lpstr>Η διαδικασια εγκαταστασησ εργαλειων για προγραμματισμο(1/2)</vt:lpstr>
      <vt:lpstr>Η διαδικασια εγκαταστασησ εργαλειων για προγραμματισμο(2/2)</vt:lpstr>
      <vt:lpstr>Ο προγραμματισμοσ </vt:lpstr>
      <vt:lpstr>ΤΙ ειναι τα γραναζια;</vt:lpstr>
      <vt:lpstr>Τα γραναζια που αναπτυχθηκαν στο κωδικα του Bot(1/2)</vt:lpstr>
      <vt:lpstr>Τα γραναζια που αναπτυχθηκαν στο κωδικα του Bot(2/2)</vt:lpstr>
      <vt:lpstr>Το Bot.py</vt:lpstr>
      <vt:lpstr>Το Databasesetup.py(1/3)</vt:lpstr>
      <vt:lpstr>Το Databasesetup.py(2/3)</vt:lpstr>
      <vt:lpstr>Το Databasesetup.py(3/3)</vt:lpstr>
      <vt:lpstr>Η Functions</vt:lpstr>
      <vt:lpstr>Το contacts.py</vt:lpstr>
      <vt:lpstr>H on_member_join</vt:lpstr>
      <vt:lpstr>PowerPoint Presentation</vt:lpstr>
      <vt:lpstr>H on_member_remove</vt:lpstr>
      <vt:lpstr>H verify</vt:lpstr>
      <vt:lpstr>H user</vt:lpstr>
      <vt:lpstr>H aem</vt:lpstr>
      <vt:lpstr>Το Moderation.py</vt:lpstr>
      <vt:lpstr>H clear και clearbot</vt:lpstr>
      <vt:lpstr>Οι Addbadword ,deletebadword και on_message.</vt:lpstr>
      <vt:lpstr>Οι enable-disable</vt:lpstr>
      <vt:lpstr>Η Restart</vt:lpstr>
      <vt:lpstr>Η pc</vt:lpstr>
      <vt:lpstr>To somecommands.py</vt:lpstr>
      <vt:lpstr>Η echo</vt:lpstr>
      <vt:lpstr>Η Calculateage</vt:lpstr>
      <vt:lpstr>H clock </vt:lpstr>
      <vt:lpstr>Η Countdown</vt:lpstr>
      <vt:lpstr>Η Hungergames</vt:lpstr>
      <vt:lpstr>Το utility.py</vt:lpstr>
      <vt:lpstr>Η Sendmail</vt:lpstr>
      <vt:lpstr>Η Help (1/3)</vt:lpstr>
      <vt:lpstr>Η Help (2/3)</vt:lpstr>
      <vt:lpstr>Η Help (3/3)</vt:lpstr>
      <vt:lpstr>Η alarm</vt:lpstr>
      <vt:lpstr>Η Myalarm</vt:lpstr>
      <vt:lpstr>Η On_ready</vt:lpstr>
      <vt:lpstr>Το Test.py </vt:lpstr>
      <vt:lpstr>Τα ειδη των ερωτησεων</vt:lpstr>
      <vt:lpstr>Τα ειδη των απαντησεων</vt:lpstr>
      <vt:lpstr>Το Testcommands.py </vt:lpstr>
      <vt:lpstr>Η Loadtest</vt:lpstr>
      <vt:lpstr>Η Teststart</vt:lpstr>
      <vt:lpstr>Παραδειγμα εξετασης(1/2)</vt:lpstr>
      <vt:lpstr>Παραδειγμα εξετασης(2/2)</vt:lpstr>
      <vt:lpstr>Η Participants</vt:lpstr>
      <vt:lpstr>Η Showme</vt:lpstr>
      <vt:lpstr>Η STats</vt:lpstr>
      <vt:lpstr>Η Printanswers</vt:lpstr>
      <vt:lpstr>Η μορφη των docx αρχειων των απαντησεων</vt:lpstr>
      <vt:lpstr>Η μορφη των docx αρχειων των Ερωτησεων(1/2)</vt:lpstr>
      <vt:lpstr>Η μορφη των docx αρχειων των Ερωτησεων(2/2)</vt:lpstr>
      <vt:lpstr>ΤΟ Agentchatcommands.py</vt:lpstr>
      <vt:lpstr>H loadagent</vt:lpstr>
      <vt:lpstr>Το αρχειο docx με ερωτησεις του πρακτορα</vt:lpstr>
      <vt:lpstr>Η Agentstart</vt:lpstr>
      <vt:lpstr>Παραδειγμα συνομιλιασ με πρακτορα</vt:lpstr>
      <vt:lpstr>Η Agentparticipants</vt:lpstr>
      <vt:lpstr>Η Agentfinish</vt:lpstr>
      <vt:lpstr>Η Teamanswers</vt:lpstr>
      <vt:lpstr>Η agentanswers</vt:lpstr>
      <vt:lpstr>Η μορφη των docx αρχειων των απαντησεων στον πρακτορα (1/3)</vt:lpstr>
      <vt:lpstr>Η μορφη των docx αρχειων των απαντησεων στον πρακτορα (2/3)</vt:lpstr>
      <vt:lpstr>Η μορφη των docx αρχειων των απαντησεων στον πρακτορα (3/3)</vt:lpstr>
      <vt:lpstr>Ο τροποσ αποθηκευσης των δεδομενων(1/4)</vt:lpstr>
      <vt:lpstr>Ο τροποσ αποθηκευσης των δεδομενων(2/4)</vt:lpstr>
      <vt:lpstr>Ο τροποσ αποθηκευσης των δεδομενων(3/4)</vt:lpstr>
      <vt:lpstr>Ο τροποσ αποθηκευσης των δεδομενων(4/4)</vt:lpstr>
      <vt:lpstr>Το  Reactionroles.py</vt:lpstr>
      <vt:lpstr>Η rr</vt:lpstr>
      <vt:lpstr>Παραδειγμα χρησης RR(1/3)</vt:lpstr>
      <vt:lpstr>Παραδειγμα χρησης RR(2/3)</vt:lpstr>
      <vt:lpstr>Παραδειγμα χρησης RR(3/3)</vt:lpstr>
      <vt:lpstr>Αναγκεσ , ιδεεσ και προτασεισ για βελτιωση</vt:lpstr>
      <vt:lpstr>PowerPoint Presentation</vt:lpstr>
      <vt:lpstr>συμπερασματα</vt:lpstr>
      <vt:lpstr>Συμπερασματα(1/3)</vt:lpstr>
      <vt:lpstr>Συμπερασματα(2/3)</vt:lpstr>
      <vt:lpstr>Συμπερασματα(3/3)</vt:lpstr>
      <vt:lpstr>Ευχαριστω για το χρονο και τη προσοχη σασ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Λουκάς Αναστασιάδης</dc:creator>
  <cp:lastModifiedBy>Λουκάς Αναστασιάδης</cp:lastModifiedBy>
  <cp:revision>161</cp:revision>
  <dcterms:created xsi:type="dcterms:W3CDTF">2021-05-31T14:55:46Z</dcterms:created>
  <dcterms:modified xsi:type="dcterms:W3CDTF">2021-06-08T17:26:48Z</dcterms:modified>
</cp:coreProperties>
</file>